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9"/>
  </p:notesMasterIdLst>
  <p:sldIdLst>
    <p:sldId id="256" r:id="rId2"/>
    <p:sldId id="273" r:id="rId3"/>
    <p:sldId id="257" r:id="rId4"/>
    <p:sldId id="346" r:id="rId5"/>
    <p:sldId id="260" r:id="rId6"/>
    <p:sldId id="261" r:id="rId7"/>
    <p:sldId id="262" r:id="rId8"/>
    <p:sldId id="347" r:id="rId9"/>
    <p:sldId id="348" r:id="rId10"/>
    <p:sldId id="350" r:id="rId11"/>
    <p:sldId id="317" r:id="rId12"/>
    <p:sldId id="349" r:id="rId13"/>
    <p:sldId id="277" r:id="rId14"/>
    <p:sldId id="307" r:id="rId15"/>
    <p:sldId id="335" r:id="rId16"/>
    <p:sldId id="336" r:id="rId17"/>
    <p:sldId id="278" r:id="rId18"/>
    <p:sldId id="332" r:id="rId19"/>
    <p:sldId id="328" r:id="rId20"/>
    <p:sldId id="333" r:id="rId21"/>
    <p:sldId id="334" r:id="rId22"/>
    <p:sldId id="331" r:id="rId23"/>
    <p:sldId id="279" r:id="rId24"/>
    <p:sldId id="286" r:id="rId25"/>
    <p:sldId id="287" r:id="rId26"/>
    <p:sldId id="288" r:id="rId27"/>
    <p:sldId id="289" r:id="rId28"/>
    <p:sldId id="290" r:id="rId29"/>
    <p:sldId id="291" r:id="rId30"/>
    <p:sldId id="294" r:id="rId31"/>
    <p:sldId id="297" r:id="rId32"/>
    <p:sldId id="298" r:id="rId33"/>
    <p:sldId id="299" r:id="rId34"/>
    <p:sldId id="300" r:id="rId35"/>
    <p:sldId id="301" r:id="rId36"/>
    <p:sldId id="338" r:id="rId37"/>
    <p:sldId id="339" r:id="rId38"/>
    <p:sldId id="340" r:id="rId39"/>
    <p:sldId id="280" r:id="rId40"/>
    <p:sldId id="302" r:id="rId41"/>
    <p:sldId id="303" r:id="rId42"/>
    <p:sldId id="351" r:id="rId43"/>
    <p:sldId id="352" r:id="rId44"/>
    <p:sldId id="263" r:id="rId45"/>
    <p:sldId id="264" r:id="rId46"/>
    <p:sldId id="345" r:id="rId47"/>
    <p:sldId id="324" r:id="rId48"/>
  </p:sldIdLst>
  <p:sldSz cx="9144000" cy="5143500" type="screen16x9"/>
  <p:notesSz cx="6858000" cy="9144000"/>
  <p:embeddedFontLst>
    <p:embeddedFont>
      <p:font typeface="Anton" pitchFamily="2" charset="0"/>
      <p:regular r:id="rId50"/>
    </p:embeddedFont>
    <p:embeddedFont>
      <p:font typeface="Calibri" panose="020F0502020204030204" pitchFamily="34" charset="0"/>
      <p:regular r:id="rId51"/>
      <p:bold r:id="rId52"/>
      <p:italic r:id="rId53"/>
      <p:boldItalic r:id="rId54"/>
    </p:embeddedFont>
    <p:embeddedFont>
      <p:font typeface="Helvetica Neue" panose="020B0604020202020204" charset="0"/>
      <p:regular r:id="rId55"/>
      <p:bold r:id="rId56"/>
      <p:italic r:id="rId57"/>
      <p:boldItalic r:id="rId58"/>
    </p:embeddedFont>
    <p:embeddedFont>
      <p:font typeface="Helvetica Neue Light" panose="020B0604020202020204" charset="0"/>
      <p:regular r:id="rId59"/>
      <p:bold r:id="rId60"/>
      <p:italic r:id="rId61"/>
      <p:boldItalic r:id="rId62"/>
    </p:embeddedFont>
    <p:embeddedFont>
      <p:font typeface="Roboto" panose="02000000000000000000" pitchFamily="2" charset="0"/>
      <p:regular r:id="rId63"/>
      <p:bold r:id="rId64"/>
      <p:italic r:id="rId65"/>
      <p:boldItalic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6" roundtripDataSignature="AMtx7mgoeJFhUqi489KLX39tTmrBDOi+n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B7D147-C879-459C-9D59-417EB80297ED}">
  <a:tblStyle styleId="{91B7D147-C879-459C-9D59-417EB80297ED}" styleName="Table_0">
    <a:wholeTbl>
      <a:tcTxStyle b="off" i="off">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8DAE60A-5434-4A0B-B671-0D20A935F220}"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6" Type="http://customschemas.google.com/relationships/presentationmetadata" Target="meta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biografiasyvidas.com/biografia/h/hollerith.htm"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www.camerdata.es/blog/historia-bases-datos/"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ecured.cu/Edgar_Frank_Codd"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rive.google.com/file/d/1xeJ3vjTLUjQJia1NVjWnCfNZZWcnbnS2/view?usp=sharing"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solidFill>
                  <a:schemeClr val="dk1"/>
                </a:solidFill>
              </a:rPr>
              <a:t>Obrigatória sempre.</a:t>
            </a:r>
            <a:endParaRPr/>
          </a:p>
        </p:txBody>
      </p:sp>
    </p:spTree>
    <p:extLst>
      <p:ext uri="{BB962C8B-B14F-4D97-AF65-F5344CB8AC3E}">
        <p14:creationId xmlns:p14="http://schemas.microsoft.com/office/powerpoint/2010/main" val="1021899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solidFill>
                  <a:schemeClr val="dk1"/>
                </a:solidFill>
              </a:rPr>
              <a:t>Obrigatória sempre.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solidFill>
                  <a:schemeClr val="dk1"/>
                </a:solidFill>
              </a:rPr>
              <a:t>Obrigatória sempre.</a:t>
            </a:r>
            <a:endParaRPr/>
          </a:p>
        </p:txBody>
      </p:sp>
    </p:spTree>
    <p:extLst>
      <p:ext uri="{BB962C8B-B14F-4D97-AF65-F5344CB8AC3E}">
        <p14:creationId xmlns:p14="http://schemas.microsoft.com/office/powerpoint/2010/main" val="355875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a:t>Conceito da temática principal. No livro: </a:t>
            </a:r>
            <a:r>
              <a:rPr lang="es-AR" sz="1100" b="1" i="0" u="none" strike="noStrike" cap="none">
                <a:solidFill>
                  <a:srgbClr val="000000"/>
                </a:solidFill>
                <a:latin typeface="Arial"/>
                <a:ea typeface="Arial"/>
                <a:cs typeface="Arial"/>
                <a:sym typeface="Arial"/>
              </a:rPr>
              <a:t>A General Introduction to Data Analytics (Moreira, Carvalho, Horvath, 2018)</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solidFill>
                  <a:schemeClr val="dk1"/>
                </a:solidFill>
              </a:rPr>
              <a:t>Primeira Aula.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solidFill>
                  <a:schemeClr val="dk1"/>
                </a:solidFill>
              </a:rPr>
              <a:t>Primeira Aula.</a:t>
            </a:r>
            <a:endParaRPr/>
          </a:p>
        </p:txBody>
      </p:sp>
    </p:spTree>
    <p:extLst>
      <p:ext uri="{BB962C8B-B14F-4D97-AF65-F5344CB8AC3E}">
        <p14:creationId xmlns:p14="http://schemas.microsoft.com/office/powerpoint/2010/main" val="619079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a:t>Conceito da temática principal. No livro: </a:t>
            </a:r>
            <a:r>
              <a:rPr lang="es-AR" sz="1100" b="1" i="0" u="none" strike="noStrike" cap="none">
                <a:solidFill>
                  <a:srgbClr val="000000"/>
                </a:solidFill>
                <a:latin typeface="Arial"/>
                <a:ea typeface="Arial"/>
                <a:cs typeface="Arial"/>
                <a:sym typeface="Arial"/>
              </a:rPr>
              <a:t>A General Introduction to Data Analytics (Moreira, Carvalho, Horvath, 2018)</a:t>
            </a:r>
            <a:endParaRPr/>
          </a:p>
        </p:txBody>
      </p:sp>
    </p:spTree>
    <p:extLst>
      <p:ext uri="{BB962C8B-B14F-4D97-AF65-F5344CB8AC3E}">
        <p14:creationId xmlns:p14="http://schemas.microsoft.com/office/powerpoint/2010/main" val="3865234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sz="1100" b="0" i="0" u="none" strike="noStrike" cap="none">
                <a:solidFill>
                  <a:srgbClr val="000000"/>
                </a:solidFill>
                <a:latin typeface="Arial"/>
                <a:ea typeface="Arial"/>
                <a:cs typeface="Arial"/>
                <a:sym typeface="Arial"/>
              </a:rPr>
              <a:t>Diferença entre dados e informação</a:t>
            </a: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8" name="Google Shape;33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a:t>Conceito da temática principal. No livro: </a:t>
            </a:r>
            <a:r>
              <a:rPr lang="es-AR" sz="1100" b="1" i="0" u="none" strike="noStrike" cap="none">
                <a:solidFill>
                  <a:srgbClr val="000000"/>
                </a:solidFill>
                <a:latin typeface="Arial"/>
                <a:ea typeface="Arial"/>
                <a:cs typeface="Arial"/>
                <a:sym typeface="Arial"/>
              </a:rPr>
              <a:t>A General Introduction to Data Analytics (Moreira, Carvalho, Horvath, 2018)</a:t>
            </a:r>
            <a:endParaRPr/>
          </a:p>
        </p:txBody>
      </p:sp>
    </p:spTree>
    <p:extLst>
      <p:ext uri="{BB962C8B-B14F-4D97-AF65-F5344CB8AC3E}">
        <p14:creationId xmlns:p14="http://schemas.microsoft.com/office/powerpoint/2010/main" val="37278311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sz="1100" b="0" i="0" u="none" strike="noStrike" cap="none">
                <a:solidFill>
                  <a:srgbClr val="000000"/>
                </a:solidFill>
                <a:latin typeface="Arial"/>
                <a:ea typeface="Arial"/>
                <a:cs typeface="Arial"/>
                <a:sym typeface="Arial"/>
              </a:rPr>
              <a:t>Diferença entre dados e informação</a:t>
            </a: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7367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9" name="Google Shape;30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sz="1100" b="0" i="0" u="none" strike="noStrike" cap="none">
                <a:solidFill>
                  <a:srgbClr val="000000"/>
                </a:solidFill>
                <a:latin typeface="Arial"/>
                <a:ea typeface="Arial"/>
                <a:cs typeface="Arial"/>
                <a:sym typeface="Arial"/>
              </a:rPr>
              <a:t>Diferença entre dados e informação</a:t>
            </a: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67811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sz="1100" b="0" i="0" u="none" strike="noStrike" cap="none">
                <a:solidFill>
                  <a:srgbClr val="000000"/>
                </a:solidFill>
                <a:latin typeface="Arial"/>
                <a:ea typeface="Arial"/>
                <a:cs typeface="Arial"/>
                <a:sym typeface="Arial"/>
              </a:rPr>
              <a:t>Diferença entre dados e informação</a:t>
            </a: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3169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483004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4" name="Google Shape;35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3" name="Google Shape;47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2" name="Google Shape;482;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SzPts val="1100"/>
              <a:buNone/>
            </a:pPr>
            <a:r>
              <a:rPr lang="pt-BR" sz="1200">
                <a:solidFill>
                  <a:srgbClr val="222222"/>
                </a:solidFill>
                <a:latin typeface="Helvetica Neue Light"/>
                <a:ea typeface="Helvetica Neue Light"/>
                <a:cs typeface="Helvetica Neue Light"/>
                <a:sym typeface="Helvetica Neue Light"/>
              </a:rPr>
              <a:t>No</a:t>
            </a:r>
            <a:r>
              <a:rPr lang="pt-BR" sz="1200">
                <a:solidFill>
                  <a:srgbClr val="222222"/>
                </a:solidFill>
                <a:highlight>
                  <a:srgbClr val="E0FF00"/>
                </a:highlight>
                <a:latin typeface="Helvetica Neue Light"/>
                <a:ea typeface="Helvetica Neue Light"/>
                <a:cs typeface="Helvetica Neue Light"/>
                <a:sym typeface="Helvetica Neue Light"/>
              </a:rPr>
              <a:t> mundo analógico</a:t>
            </a:r>
            <a:r>
              <a:rPr lang="pt-BR" sz="1200">
                <a:solidFill>
                  <a:srgbClr val="222222"/>
                </a:solidFill>
                <a:latin typeface="Helvetica Neue Light"/>
                <a:ea typeface="Helvetica Neue Light"/>
                <a:cs typeface="Helvetica Neue Light"/>
                <a:sym typeface="Helvetica Neue Light"/>
              </a:rPr>
              <a:t>, uma biblioteca é a representação mais fidedigna de um banco de dados. </a:t>
            </a:r>
            <a:r>
              <a:rPr lang="pt-BR" sz="1200">
                <a:latin typeface="Helvetica Neue Light"/>
                <a:ea typeface="Helvetica Neue Light"/>
                <a:cs typeface="Helvetica Neue Light"/>
                <a:sym typeface="Helvetica Neue Light"/>
              </a:rPr>
              <a:t>Um armário embutido também pode ser considerado como uma base ou armazém de dados, pois contém compartimentos, e estes, por sua vez, contêm peças de vestuário, calçados, roupa íntima, roupas de inverno, acessórios, etc., tudo organizado de maneira sistemática. Um móvel, quer seja de cozinha ou de sala de jantar, também pode ser considerado um armazém de dados ou objetos, porque tudo o que guarda ou contém em suas prateleiras ou compartimentos também está organizado de uma maneira sistemática. Um arquivo ou organizador de pastas, usualmente encontrados nos setores administrativos de uma empresa, também são considerados bases de dados que armazenam informação importante de clientes, fornecedores, notas de compras, notas de vendas, registros de empregados, livros contábeis. Tudo isso sempre organizado de forma sistemática, para que, acessar toda essa informação seja o mais fácil e intuitivo possível.</a:t>
            </a:r>
            <a:endParaRPr/>
          </a:p>
          <a:p>
            <a:pPr marL="0" marR="38100" lvl="0" indent="0" algn="l" rtl="0">
              <a:lnSpc>
                <a:spcPct val="128571"/>
              </a:lnSpc>
              <a:spcBef>
                <a:spcPts val="0"/>
              </a:spcBef>
              <a:spcAft>
                <a:spcPts val="0"/>
              </a:spcAft>
              <a:buSzPts val="1100"/>
              <a:buNone/>
            </a:pPr>
            <a:r>
              <a:rPr lang="pt-BR" sz="1200">
                <a:solidFill>
                  <a:srgbClr val="222222"/>
                </a:solidFill>
                <a:latin typeface="Helvetica Neue Light"/>
                <a:ea typeface="Helvetica Neue Light"/>
                <a:cs typeface="Helvetica Neue Light"/>
                <a:sym typeface="Helvetica Neue Light"/>
              </a:rPr>
              <a:t>Enquanto isso, no </a:t>
            </a:r>
            <a:r>
              <a:rPr lang="pt-BR" sz="1200">
                <a:solidFill>
                  <a:srgbClr val="222222"/>
                </a:solidFill>
                <a:highlight>
                  <a:srgbClr val="E0FF00"/>
                </a:highlight>
                <a:latin typeface="Helvetica Neue Light"/>
                <a:ea typeface="Helvetica Neue Light"/>
                <a:cs typeface="Helvetica Neue Light"/>
                <a:sym typeface="Helvetica Neue Light"/>
              </a:rPr>
              <a:t>mundo do software</a:t>
            </a:r>
            <a:r>
              <a:rPr lang="pt-BR" sz="1200">
                <a:solidFill>
                  <a:srgbClr val="222222"/>
                </a:solidFill>
                <a:latin typeface="Helvetica Neue Light"/>
                <a:ea typeface="Helvetica Neue Light"/>
                <a:cs typeface="Helvetica Neue Light"/>
                <a:sym typeface="Helvetica Neue Light"/>
              </a:rPr>
              <a:t>, temos pelo menos duas definições para isso... os discos rígidos ou de estado sólido são considerados, também, um sistema de armazenamento do tipo DB, pela forma como estruturam a informação; e, claro, os aplicativos de software de bases de dados construídos para esse fim.</a:t>
            </a:r>
            <a:endParaRPr/>
          </a:p>
          <a:p>
            <a:pPr marL="0" lvl="0" indent="0" algn="l" rtl="0">
              <a:lnSpc>
                <a:spcPct val="100000"/>
              </a:lnSpc>
              <a:spcBef>
                <a:spcPts val="0"/>
              </a:spcBef>
              <a:spcAft>
                <a:spcPts val="0"/>
              </a:spcAft>
              <a:buSzPts val="1100"/>
              <a:buNone/>
            </a:pPr>
            <a:r>
              <a:rPr lang="pt-BR" sz="1200">
                <a:solidFill>
                  <a:schemeClr val="dk1"/>
                </a:solidFill>
                <a:latin typeface="Helvetica Neue Light"/>
                <a:ea typeface="Helvetica Neue Light"/>
                <a:cs typeface="Helvetica Neue Light"/>
                <a:sym typeface="Helvetica Neue Light"/>
              </a:rPr>
              <a:t>Podemos mencionar o disco rígido, disco de estado sólido, ou qualquer outro meio de armazenamento de informação digital, como uma base ou um armazém de dados. Pensando que o disco ou suporte físico representa o banco de dados em si, logo, em seu interior, encontramos as pastas e os arquivos, que mantêm uma estrutura lógica ou organizada, sistematizando a informação que guardam (gráfica e/ou textual).</a:t>
            </a:r>
            <a:endParaRPr/>
          </a:p>
          <a:p>
            <a:pPr marL="0" lvl="0" indent="0" algn="l" rtl="0">
              <a:lnSpc>
                <a:spcPct val="100000"/>
              </a:lnSpc>
              <a:spcBef>
                <a:spcPts val="0"/>
              </a:spcBef>
              <a:spcAft>
                <a:spcPts val="0"/>
              </a:spcAft>
              <a:buSzPts val="1100"/>
              <a:buNone/>
            </a:pPr>
            <a:endParaRPr sz="1200">
              <a:solidFill>
                <a:schemeClr val="dk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SzPts val="1100"/>
              <a:buNone/>
            </a:pPr>
            <a:r>
              <a:rPr lang="pt-BR" sz="1200">
                <a:solidFill>
                  <a:schemeClr val="dk1"/>
                </a:solidFill>
                <a:latin typeface="Helvetica Neue Light"/>
                <a:ea typeface="Helvetica Neue Light"/>
                <a:cs typeface="Helvetica Neue Light"/>
                <a:sym typeface="Helvetica Neue Light"/>
              </a:rPr>
              <a:t>É a mesma filosofia que foi herdada do mundo físico para armazenar qualquer tipo de elemento pertencente a um mesmo contexto.</a:t>
            </a:r>
            <a:endParaRPr/>
          </a:p>
          <a:p>
            <a:pPr marL="0" lvl="0" indent="0" algn="l" rtl="0">
              <a:lnSpc>
                <a:spcPct val="100000"/>
              </a:lnSpc>
              <a:spcBef>
                <a:spcPts val="0"/>
              </a:spcBef>
              <a:spcAft>
                <a:spcPts val="0"/>
              </a:spcAft>
              <a:buSzPts val="1100"/>
              <a:buNone/>
            </a:pPr>
            <a:endParaRPr sz="1200">
              <a:solidFill>
                <a:schemeClr val="dk1"/>
              </a:solidFill>
              <a:latin typeface="Helvetica Neue Light"/>
              <a:ea typeface="Helvetica Neue Light"/>
              <a:cs typeface="Helvetica Neue Light"/>
              <a:sym typeface="Helvetica Neue Light"/>
            </a:endParaRPr>
          </a:p>
          <a:p>
            <a:pPr marL="0" lvl="0" indent="0" algn="l" rtl="0">
              <a:lnSpc>
                <a:spcPct val="100000"/>
              </a:lnSpc>
              <a:spcBef>
                <a:spcPts val="0"/>
              </a:spcBef>
              <a:spcAft>
                <a:spcPts val="0"/>
              </a:spcAft>
              <a:buSzPts val="1100"/>
              <a:buNone/>
            </a:pPr>
            <a:r>
              <a:rPr lang="pt-BR" sz="1200">
                <a:solidFill>
                  <a:schemeClr val="dk1"/>
                </a:solidFill>
                <a:latin typeface="Helvetica Neue Light"/>
                <a:ea typeface="Helvetica Neue Light"/>
                <a:cs typeface="Helvetica Neue Light"/>
                <a:sym typeface="Helvetica Neue Light"/>
              </a:rPr>
              <a:t>Assim, os aplicativos de software de bases de dados armazenam a informação segundo certa lógica, quase sempre estruturada, para acessar os dados de forma homogênea e para que eles sejam visualizados da maneira mais simples e clara possível.</a:t>
            </a:r>
            <a:endParaRPr sz="1200">
              <a:solidFill>
                <a:srgbClr val="222222"/>
              </a:solidFill>
              <a:latin typeface="Helvetica Neue Light"/>
              <a:ea typeface="Helvetica Neue Light"/>
              <a:cs typeface="Helvetica Neue Light"/>
              <a:sym typeface="Helvetica Neue Light"/>
            </a:endParaRPr>
          </a:p>
          <a:p>
            <a:pPr marL="0" marR="38100" lvl="0" indent="0" algn="l" rtl="0">
              <a:lnSpc>
                <a:spcPct val="128571"/>
              </a:lnSpc>
              <a:spcBef>
                <a:spcPts val="0"/>
              </a:spcBef>
              <a:spcAft>
                <a:spcPts val="0"/>
              </a:spcAft>
              <a:buSzPts val="1100"/>
              <a:buNone/>
            </a:pPr>
            <a:endParaRPr sz="2100">
              <a:solidFill>
                <a:srgbClr val="222222"/>
              </a:solidFill>
              <a:latin typeface="Helvetica Neue Light"/>
              <a:ea typeface="Helvetica Neue Light"/>
              <a:cs typeface="Helvetica Neue Light"/>
              <a:sym typeface="Helvetica Neue Light"/>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5" name="Google Shape;50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sz="1200" b="0">
                <a:highlight>
                  <a:srgbClr val="E0FF00"/>
                </a:highlight>
                <a:latin typeface="Helvetica Neue"/>
                <a:ea typeface="Helvetica Neue"/>
                <a:cs typeface="Helvetica Neue"/>
                <a:sym typeface="Helvetica Neue"/>
              </a:rPr>
              <a:t>O</a:t>
            </a:r>
            <a:r>
              <a:rPr lang="pt-BR" sz="1200" b="1">
                <a:highlight>
                  <a:srgbClr val="E0FF00"/>
                </a:highlight>
                <a:latin typeface="Helvetica Neue"/>
                <a:ea typeface="Helvetica Neue"/>
                <a:cs typeface="Helvetica Neue"/>
                <a:sym typeface="Helvetica Neue"/>
              </a:rPr>
              <a:t> armazenamento de dados corporativos</a:t>
            </a:r>
            <a:r>
              <a:rPr lang="pt-BR" sz="1200">
                <a:solidFill>
                  <a:srgbClr val="222222"/>
                </a:solidFill>
                <a:latin typeface="Helvetica Neue Light"/>
                <a:ea typeface="Helvetica Neue Light"/>
                <a:cs typeface="Helvetica Neue Light"/>
                <a:sym typeface="Helvetica Neue Light"/>
              </a:rPr>
              <a:t> foi o primeiro nicho de importância onde as DB cumpriram um importantíssimo papel.</a:t>
            </a:r>
            <a:r>
              <a:rPr lang="pt-BR" sz="1200" b="1">
                <a:latin typeface="Helvetica Neue"/>
                <a:ea typeface="Helvetica Neue"/>
                <a:cs typeface="Helvetica Neue"/>
                <a:sym typeface="Helvetica Neue"/>
              </a:rPr>
              <a:t> </a:t>
            </a:r>
            <a:r>
              <a:rPr lang="pt-BR" sz="1200" b="0">
                <a:latin typeface="Helvetica Neue"/>
                <a:ea typeface="Helvetica Neue"/>
                <a:cs typeface="Helvetica Neue"/>
                <a:sym typeface="Helvetica Neue"/>
              </a:rPr>
              <a:t>A</a:t>
            </a:r>
            <a:r>
              <a:rPr lang="pt-BR" sz="1200">
                <a:latin typeface="Helvetica Neue"/>
                <a:ea typeface="Helvetica Neue"/>
                <a:cs typeface="Helvetica Neue"/>
                <a:sym typeface="Helvetica Neue"/>
              </a:rPr>
              <a:t>s bases de dados associadas a sistemas de administração do tipo contável, ERP, CRM, assim como SAP, Tango Software, JD Edwards, People Soft, entre outros tantos, são os primeiros aplicativos que mais aproveitaram as bases de dados para não apenas armazenar a informação que estas plataformas geram em cada corporação, mas também para operar com cada dado gerado, recuperá-lo e visualizá-lo de uma maneira ideal, graças à linguagem SQL que otimiza cada um desses aplicativos de software.</a:t>
            </a:r>
            <a:endParaRPr/>
          </a:p>
          <a:p>
            <a:pPr marL="0" lvl="0" indent="0" algn="l" rtl="0">
              <a:lnSpc>
                <a:spcPct val="100000"/>
              </a:lnSpc>
              <a:spcBef>
                <a:spcPts val="0"/>
              </a:spcBef>
              <a:spcAft>
                <a:spcPts val="0"/>
              </a:spcAft>
              <a:buSzPts val="1100"/>
              <a:buNone/>
            </a:pPr>
            <a:endParaRPr sz="1200">
              <a:highlight>
                <a:srgbClr val="E0FF00"/>
              </a:highlight>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r>
              <a:rPr lang="pt-BR" sz="1200" b="0">
                <a:highlight>
                  <a:srgbClr val="E0FF00"/>
                </a:highlight>
                <a:latin typeface="Helvetica Neue"/>
                <a:ea typeface="Helvetica Neue"/>
                <a:cs typeface="Helvetica Neue"/>
                <a:sym typeface="Helvetica Neue"/>
              </a:rPr>
              <a:t>A</a:t>
            </a:r>
            <a:r>
              <a:rPr lang="pt-BR" sz="1200" b="1">
                <a:highlight>
                  <a:srgbClr val="E0FF00"/>
                </a:highlight>
                <a:latin typeface="Helvetica Neue"/>
                <a:ea typeface="Helvetica Neue"/>
                <a:cs typeface="Helvetica Neue"/>
                <a:sym typeface="Helvetica Neue"/>
              </a:rPr>
              <a:t> web</a:t>
            </a:r>
            <a:r>
              <a:rPr lang="pt-BR" sz="1200" b="1">
                <a:latin typeface="Helvetica Neue"/>
                <a:ea typeface="Helvetica Neue"/>
                <a:cs typeface="Helvetica Neue"/>
                <a:sym typeface="Helvetica Neue"/>
              </a:rPr>
              <a:t> </a:t>
            </a:r>
            <a:r>
              <a:rPr lang="pt-BR" sz="1200" b="0">
                <a:solidFill>
                  <a:srgbClr val="222222"/>
                </a:solidFill>
                <a:latin typeface="Helvetica Neue Light"/>
                <a:ea typeface="Helvetica Neue Light"/>
                <a:cs typeface="Helvetica Neue Light"/>
                <a:sym typeface="Helvetica Neue Light"/>
              </a:rPr>
              <a:t>é</a:t>
            </a:r>
            <a:r>
              <a:rPr lang="pt-BR" sz="1200">
                <a:solidFill>
                  <a:srgbClr val="222222"/>
                </a:solidFill>
                <a:latin typeface="Helvetica Neue Light"/>
                <a:ea typeface="Helvetica Neue Light"/>
                <a:cs typeface="Helvetica Neue Light"/>
                <a:sym typeface="Helvetica Neue Light"/>
              </a:rPr>
              <a:t> outro segmento no qual as bases de dados desempenham um papel para nos fornecer, em tempo real, a informação que buscamos.</a:t>
            </a:r>
            <a:endParaRPr sz="1200" b="1">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r>
              <a:rPr lang="pt-BR" sz="1200">
                <a:latin typeface="Helvetica Neue"/>
                <a:ea typeface="Helvetica Neue"/>
                <a:cs typeface="Helvetica Neue"/>
                <a:sym typeface="Helvetica Neue"/>
              </a:rPr>
              <a:t>Cada buscador integrado ao longo de toda a rede de redes, a internet, tem um banco de dados de fundo, na qual se armazena a informação indexada de cada </a:t>
            </a:r>
            <a:r>
              <a:rPr lang="pt-BR" sz="1200" i="1">
                <a:latin typeface="Helvetica Neue"/>
                <a:ea typeface="Helvetica Neue"/>
                <a:cs typeface="Helvetica Neue"/>
                <a:sym typeface="Helvetica Neue"/>
              </a:rPr>
              <a:t>website</a:t>
            </a:r>
            <a:r>
              <a:rPr lang="pt-BR" sz="1200">
                <a:latin typeface="Helvetica Neue"/>
                <a:ea typeface="Helvetica Neue"/>
                <a:cs typeface="Helvetica Neue"/>
                <a:sym typeface="Helvetica Neue"/>
              </a:rPr>
              <a:t>. Essas bases de dados são das denominadas “de missão crítica”, porque devem responder não somente com precisão ao que o usuário solicita, mas também atendem à demanda de milhões de pessoas concorrentes durante as 24 horas do dia.</a:t>
            </a:r>
            <a:endParaRPr/>
          </a:p>
          <a:p>
            <a:pPr marL="0" lvl="0" indent="0" algn="l" rtl="0">
              <a:lnSpc>
                <a:spcPct val="100000"/>
              </a:lnSpc>
              <a:spcBef>
                <a:spcPts val="0"/>
              </a:spcBef>
              <a:spcAft>
                <a:spcPts val="0"/>
              </a:spcAft>
              <a:buClr>
                <a:schemeClr val="dk1"/>
              </a:buClr>
              <a:buSzPts val="1100"/>
              <a:buFont typeface="Arial"/>
              <a:buNone/>
            </a:pPr>
            <a:r>
              <a:rPr lang="pt-BR" sz="1200" b="1">
                <a:solidFill>
                  <a:schemeClr val="dk1"/>
                </a:solidFill>
                <a:highlight>
                  <a:srgbClr val="E0FF00"/>
                </a:highlight>
                <a:latin typeface="Helvetica Neue"/>
                <a:ea typeface="Helvetica Neue"/>
                <a:cs typeface="Helvetica Neue"/>
                <a:sym typeface="Helvetica Neue"/>
              </a:rPr>
              <a:t>Redes Sociais</a:t>
            </a:r>
            <a:endParaRPr/>
          </a:p>
          <a:p>
            <a:pPr marL="0" lvl="0" indent="0" algn="l" rtl="0">
              <a:lnSpc>
                <a:spcPct val="100000"/>
              </a:lnSpc>
              <a:spcBef>
                <a:spcPts val="0"/>
              </a:spcBef>
              <a:spcAft>
                <a:spcPts val="0"/>
              </a:spcAft>
              <a:buClr>
                <a:schemeClr val="dk1"/>
              </a:buClr>
              <a:buSzPts val="1100"/>
              <a:buFont typeface="Arial"/>
              <a:buNone/>
            </a:pPr>
            <a:r>
              <a:rPr lang="pt-BR" sz="1200">
                <a:solidFill>
                  <a:schemeClr val="dk1"/>
                </a:solidFill>
                <a:latin typeface="Helvetica Neue"/>
                <a:ea typeface="Helvetica Neue"/>
                <a:cs typeface="Helvetica Neue"/>
                <a:sym typeface="Helvetica Neue"/>
              </a:rPr>
              <a:t>O auge das redes sociais não só foi possível graças a uma ou várias potentes bases de dados que possam responder da mesma forma a uma quantidade de acessos concorrentes, de maneira eficaz. Com o tempo, as empresas de redes sociais começaram a aproveitar todos esses dados para poder vender publicidade “</a:t>
            </a:r>
            <a:r>
              <a:rPr lang="pt-BR" sz="1200" i="1">
                <a:solidFill>
                  <a:schemeClr val="dk1"/>
                </a:solidFill>
                <a:latin typeface="Helvetica Neue"/>
                <a:ea typeface="Helvetica Neue"/>
                <a:cs typeface="Helvetica Neue"/>
                <a:sym typeface="Helvetica Neue"/>
              </a:rPr>
              <a:t>estritamente focada em cada nicho de usuários</a:t>
            </a:r>
            <a:r>
              <a:rPr lang="pt-BR" sz="1200">
                <a:solidFill>
                  <a:schemeClr val="dk1"/>
                </a:solidFill>
                <a:latin typeface="Helvetica Neue"/>
                <a:ea typeface="Helvetica Neue"/>
                <a:cs typeface="Helvetica Neue"/>
                <a:sym typeface="Helvetica Neue"/>
              </a:rPr>
              <a:t>”.</a:t>
            </a:r>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pt-BR" sz="1200" b="1">
                <a:solidFill>
                  <a:schemeClr val="dk1"/>
                </a:solidFill>
                <a:highlight>
                  <a:srgbClr val="E0FF00"/>
                </a:highlight>
                <a:latin typeface="Helvetica Neue"/>
                <a:ea typeface="Helvetica Neue"/>
                <a:cs typeface="Helvetica Neue"/>
                <a:sym typeface="Helvetica Neue"/>
              </a:rPr>
              <a:t>Análise de dados</a:t>
            </a:r>
            <a:endParaRPr/>
          </a:p>
          <a:p>
            <a:pPr marL="0" lvl="0" indent="0" algn="l" rtl="0">
              <a:lnSpc>
                <a:spcPct val="100000"/>
              </a:lnSpc>
              <a:spcBef>
                <a:spcPts val="0"/>
              </a:spcBef>
              <a:spcAft>
                <a:spcPts val="0"/>
              </a:spcAft>
              <a:buClr>
                <a:schemeClr val="dk1"/>
              </a:buClr>
              <a:buSzPts val="1100"/>
              <a:buFont typeface="Arial"/>
              <a:buNone/>
            </a:pPr>
            <a:r>
              <a:rPr lang="pt-BR" sz="1200">
                <a:solidFill>
                  <a:schemeClr val="dk1"/>
                </a:solidFill>
                <a:latin typeface="Helvetica Neue"/>
                <a:ea typeface="Helvetica Neue"/>
                <a:cs typeface="Helvetica Neue"/>
                <a:sym typeface="Helvetica Neue"/>
              </a:rPr>
              <a:t>Do ponto anterior, nasceu a análise de dados baseada no comportamento do usuário (</a:t>
            </a:r>
            <a:r>
              <a:rPr lang="pt-BR" sz="1200" i="1">
                <a:solidFill>
                  <a:schemeClr val="dk1"/>
                </a:solidFill>
                <a:latin typeface="Helvetica Neue"/>
                <a:ea typeface="Helvetica Neue"/>
                <a:cs typeface="Helvetica Neue"/>
                <a:sym typeface="Helvetica Neue"/>
              </a:rPr>
              <a:t>consumidor</a:t>
            </a:r>
            <a:r>
              <a:rPr lang="pt-BR" sz="1200">
                <a:solidFill>
                  <a:schemeClr val="dk1"/>
                </a:solidFill>
                <a:latin typeface="Helvetica Neue"/>
                <a:ea typeface="Helvetica Neue"/>
                <a:cs typeface="Helvetica Neue"/>
                <a:sym typeface="Helvetica Neue"/>
              </a:rPr>
              <a:t>). Hoje, essa análise não apenas volta a publicidade para as pessoas corretas (</a:t>
            </a:r>
            <a:r>
              <a:rPr lang="pt-BR" sz="1200" i="1">
                <a:solidFill>
                  <a:schemeClr val="dk1"/>
                </a:solidFill>
                <a:latin typeface="Helvetica Neue"/>
                <a:ea typeface="Helvetica Neue"/>
                <a:cs typeface="Helvetica Neue"/>
                <a:sym typeface="Helvetica Neue"/>
              </a:rPr>
              <a:t>cliente potencial</a:t>
            </a:r>
            <a:r>
              <a:rPr lang="pt-BR" sz="1200">
                <a:solidFill>
                  <a:schemeClr val="dk1"/>
                </a:solidFill>
                <a:latin typeface="Helvetica Neue"/>
                <a:ea typeface="Helvetica Neue"/>
                <a:cs typeface="Helvetica Neue"/>
                <a:sym typeface="Helvetica Neue"/>
              </a:rPr>
              <a:t>), como também se ocupa da previsão. </a:t>
            </a:r>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Clr>
                <a:schemeClr val="dk1"/>
              </a:buClr>
              <a:buSzPts val="1100"/>
              <a:buFont typeface="Arial"/>
              <a:buNone/>
            </a:pPr>
            <a:r>
              <a:rPr lang="pt-BR" sz="1200">
                <a:solidFill>
                  <a:schemeClr val="dk1"/>
                </a:solidFill>
                <a:latin typeface="Helvetica Neue"/>
                <a:ea typeface="Helvetica Neue"/>
                <a:cs typeface="Helvetica Neue"/>
                <a:sym typeface="Helvetica Neue"/>
              </a:rPr>
              <a:t>A inteligência artificial, </a:t>
            </a:r>
            <a:r>
              <a:rPr lang="pt-BR" sz="1200" i="1">
                <a:solidFill>
                  <a:schemeClr val="dk1"/>
                </a:solidFill>
                <a:latin typeface="Helvetica Neue"/>
                <a:ea typeface="Helvetica Neue"/>
                <a:cs typeface="Helvetica Neue"/>
                <a:sym typeface="Helvetica Neue"/>
              </a:rPr>
              <a:t>machine learning</a:t>
            </a:r>
            <a:r>
              <a:rPr lang="pt-BR" sz="1200">
                <a:solidFill>
                  <a:schemeClr val="dk1"/>
                </a:solidFill>
                <a:latin typeface="Helvetica Neue"/>
                <a:ea typeface="Helvetica Neue"/>
                <a:cs typeface="Helvetica Neue"/>
                <a:sym typeface="Helvetica Neue"/>
              </a:rPr>
              <a:t> e IoT, entre outros segmentos associados, permite treinar os computadores por meio da inclusão de dados constante e, assim, poder resolver dilemas, automatizar situações cotidianas, ou melhorar processos de todo o tipo de segmento, graças à geração constante de informação fragmentada.</a:t>
            </a:r>
            <a:endParaRPr/>
          </a:p>
          <a:p>
            <a:pPr marL="0" lvl="0" indent="0" algn="l" rtl="0">
              <a:lnSpc>
                <a:spcPct val="100000"/>
              </a:lnSpc>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endParaRPr sz="1200">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endParaRPr sz="1200">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endParaRPr sz="1200">
              <a:latin typeface="Helvetica Neue"/>
              <a:ea typeface="Helvetica Neue"/>
              <a:cs typeface="Helvetica Neue"/>
              <a:sym typeface="Helvetica Neu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7" name="Google Shape;52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SzPts val="1100"/>
              <a:buNone/>
            </a:pPr>
            <a:r>
              <a:rPr lang="pt-BR" sz="1400" b="1">
                <a:solidFill>
                  <a:schemeClr val="dk1"/>
                </a:solidFill>
                <a:latin typeface="Helvetica Neue"/>
                <a:ea typeface="Helvetica Neue"/>
                <a:cs typeface="Helvetica Neue"/>
                <a:sym typeface="Helvetica Neue"/>
              </a:rPr>
              <a:t>A DÉCADA DE 1960</a:t>
            </a:r>
            <a:br>
              <a:rPr lang="pt-BR" sz="1400">
                <a:solidFill>
                  <a:schemeClr val="dk1"/>
                </a:solidFill>
                <a:latin typeface="Helvetica Neue"/>
                <a:ea typeface="Helvetica Neue"/>
                <a:cs typeface="Helvetica Neue"/>
                <a:sym typeface="Helvetica Neue"/>
              </a:rPr>
            </a:br>
            <a:r>
              <a:rPr lang="pt-BR" sz="1400">
                <a:solidFill>
                  <a:schemeClr val="dk1"/>
                </a:solidFill>
                <a:latin typeface="Helvetica Neue"/>
                <a:ea typeface="Helvetica Neue"/>
                <a:cs typeface="Helvetica Neue"/>
                <a:sym typeface="Helvetica Neue"/>
              </a:rPr>
              <a:t>Antes da invenção do modelo de banco de dados relacional, mais precisamente no início da década de 1960, o termo banco de dados começa a aparecer em livros de computação. Nessa época, os </a:t>
            </a:r>
            <a:r>
              <a:rPr lang="pt-BR" sz="1400" i="1">
                <a:solidFill>
                  <a:schemeClr val="dk1"/>
                </a:solidFill>
                <a:latin typeface="Helvetica Neue"/>
                <a:ea typeface="Helvetica Neue"/>
                <a:cs typeface="Helvetica Neue"/>
                <a:sym typeface="Helvetica Neue"/>
              </a:rPr>
              <a:t>mainframe</a:t>
            </a:r>
            <a:r>
              <a:rPr lang="pt-BR" sz="1400">
                <a:solidFill>
                  <a:schemeClr val="dk1"/>
                </a:solidFill>
                <a:latin typeface="Helvetica Neue"/>
                <a:ea typeface="Helvetica Neue"/>
                <a:cs typeface="Helvetica Neue"/>
                <a:sym typeface="Helvetica Neue"/>
              </a:rPr>
              <a:t> ganhavam protagonismo e começavam a ser utilizados em universidades, centros de saúde, centros governamentais e centros militares. E toda a informação que geravam e processavam era armazenada em cartões perfurados e/ou em fitas magnéticas similares às de cassetes, mas muito maiores.</a:t>
            </a:r>
            <a:endParaRPr/>
          </a:p>
          <a:p>
            <a:pPr marL="0" lvl="0" indent="0" algn="just" rtl="0">
              <a:lnSpc>
                <a:spcPct val="115000"/>
              </a:lnSpc>
              <a:spcBef>
                <a:spcPts val="1800"/>
              </a:spcBef>
              <a:spcAft>
                <a:spcPts val="0"/>
              </a:spcAft>
              <a:buClr>
                <a:schemeClr val="dk1"/>
              </a:buClr>
              <a:buSzPts val="1100"/>
              <a:buFont typeface="Arial"/>
              <a:buNone/>
            </a:pPr>
            <a:r>
              <a:rPr lang="pt-BR" sz="1400" b="1">
                <a:solidFill>
                  <a:schemeClr val="dk1"/>
                </a:solidFill>
                <a:latin typeface="Helvetica Neue"/>
                <a:ea typeface="Helvetica Neue"/>
                <a:cs typeface="Helvetica Neue"/>
                <a:sym typeface="Helvetica Neue"/>
              </a:rPr>
              <a:t>UMA VIAGEM NO TEMPO</a:t>
            </a:r>
            <a:br>
              <a:rPr lang="pt-BR" sz="1400">
                <a:solidFill>
                  <a:schemeClr val="dk1"/>
                </a:solidFill>
                <a:latin typeface="Helvetica Neue"/>
                <a:ea typeface="Helvetica Neue"/>
                <a:cs typeface="Helvetica Neue"/>
                <a:sym typeface="Helvetica Neue"/>
              </a:rPr>
            </a:br>
            <a:r>
              <a:rPr lang="pt-BR" sz="1400">
                <a:solidFill>
                  <a:schemeClr val="dk1"/>
                </a:solidFill>
                <a:latin typeface="Helvetica Neue"/>
                <a:ea typeface="Helvetica Neue"/>
                <a:cs typeface="Helvetica Neue"/>
                <a:sym typeface="Helvetica Neue"/>
              </a:rPr>
              <a:t>Nova York, 1884: Este poderia ser o ano e o lugar exatos em que podemos encontrar a origem das atuais bases de dados. Desde então e até agora, as sociedades têm tido a necessidade de conservar dados e informação. E aqui </a:t>
            </a:r>
            <a:r>
              <a:rPr lang="pt-BR" sz="1400">
                <a:solidFill>
                  <a:schemeClr val="dk1"/>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Herman Hollerith</a:t>
            </a:r>
            <a:r>
              <a:rPr lang="pt-BR" sz="1400">
                <a:solidFill>
                  <a:schemeClr val="dk1"/>
                </a:solidFill>
                <a:latin typeface="Helvetica Neue"/>
                <a:ea typeface="Helvetica Neue"/>
                <a:cs typeface="Helvetica Neue"/>
                <a:sym typeface="Helvetica Neue"/>
              </a:rPr>
              <a:t> tinha muito a dizer.</a:t>
            </a:r>
            <a:endParaRPr/>
          </a:p>
          <a:p>
            <a:pPr marL="0" lvl="0" indent="0" algn="just" rtl="0">
              <a:lnSpc>
                <a:spcPct val="115000"/>
              </a:lnSpc>
              <a:spcBef>
                <a:spcPts val="1800"/>
              </a:spcBef>
              <a:spcAft>
                <a:spcPts val="0"/>
              </a:spcAft>
              <a:buClr>
                <a:schemeClr val="dk1"/>
              </a:buClr>
              <a:buSzPts val="1100"/>
              <a:buFont typeface="Arial"/>
              <a:buNone/>
            </a:pPr>
            <a:r>
              <a:rPr lang="pt-BR" sz="1400" b="1">
                <a:solidFill>
                  <a:schemeClr val="dk1"/>
                </a:solidFill>
                <a:latin typeface="Helvetica Neue"/>
                <a:ea typeface="Helvetica Neue"/>
                <a:cs typeface="Helvetica Neue"/>
                <a:sym typeface="Helvetica Neue"/>
              </a:rPr>
              <a:t>Hollerith foi o criador da máquina automática de cartões perfurados,</a:t>
            </a:r>
            <a:r>
              <a:rPr lang="pt-BR" sz="1400">
                <a:solidFill>
                  <a:schemeClr val="dk1"/>
                </a:solidFill>
                <a:latin typeface="Helvetica Neue"/>
                <a:ea typeface="Helvetica Neue"/>
                <a:cs typeface="Helvetica Neue"/>
                <a:sym typeface="Helvetica Neue"/>
              </a:rPr>
              <a:t> considerados a origem das bases de dados atuais. Sem saber, Hollerith se tornaria o primeiro engenheiro estatístico da história. </a:t>
            </a:r>
            <a:endParaRPr/>
          </a:p>
          <a:p>
            <a:pPr marL="0" lvl="0" indent="0" algn="just" rtl="0">
              <a:lnSpc>
                <a:spcPct val="115000"/>
              </a:lnSpc>
              <a:spcBef>
                <a:spcPts val="1800"/>
              </a:spcBef>
              <a:spcAft>
                <a:spcPts val="0"/>
              </a:spcAft>
              <a:buClr>
                <a:schemeClr val="dk1"/>
              </a:buClr>
              <a:buSzPts val="1100"/>
              <a:buFont typeface="Arial"/>
              <a:buNone/>
            </a:pPr>
            <a:r>
              <a:rPr lang="pt-BR" sz="1400">
                <a:solidFill>
                  <a:schemeClr val="dk1"/>
                </a:solidFill>
                <a:latin typeface="Helvetica Neue"/>
                <a:ea typeface="Helvetica Neue"/>
                <a:cs typeface="Helvetica Neue"/>
                <a:sym typeface="Helvetica Neue"/>
              </a:rPr>
              <a:t>Durante esta época ainda, tanto na velha Europa como nos incipientes Estados Unidos, os censos eram realizados de forma manual. Hollerith começou a trabalhar no projeto de uma máquina tabuladora ou classificadora, baseada nos cartões perfurados.</a:t>
            </a:r>
            <a:endParaRPr/>
          </a:p>
          <a:p>
            <a:pPr marL="0" lvl="0" indent="0" algn="just" rtl="0">
              <a:lnSpc>
                <a:spcPct val="115000"/>
              </a:lnSpc>
              <a:spcBef>
                <a:spcPts val="1800"/>
              </a:spcBef>
              <a:spcAft>
                <a:spcPts val="0"/>
              </a:spcAft>
              <a:buSzPts val="1100"/>
              <a:buNone/>
            </a:pPr>
            <a:r>
              <a:rPr lang="pt-BR" sz="1400">
                <a:solidFill>
                  <a:schemeClr val="dk1"/>
                </a:solidFill>
                <a:latin typeface="Helvetica Neue"/>
                <a:ea typeface="Helvetica Neue"/>
                <a:cs typeface="Helvetica Neue"/>
                <a:sym typeface="Helvetica Neue"/>
              </a:rPr>
              <a:t>O curioso de tudo isso é que ninguém mais avançou em nenhuma direção em décadas posteriores, apesar dos avanços técnicos que o lógico progresso da sociedade oferecia. </a:t>
            </a:r>
            <a:r>
              <a:rPr lang="pt-BR" sz="1400" b="1">
                <a:solidFill>
                  <a:schemeClr val="dk1"/>
                </a:solidFill>
                <a:latin typeface="Helvetica Neue"/>
                <a:ea typeface="Helvetica Neue"/>
                <a:cs typeface="Helvetica Neue"/>
                <a:sym typeface="Helvetica Neue"/>
              </a:rPr>
              <a:t>Tiveram que se passar mais de sessenta anos até que, em 1950, fosse dado o passo seguinte com as fitas magnéticas.</a:t>
            </a:r>
            <a:endParaRPr sz="1400">
              <a:solidFill>
                <a:schemeClr val="dk1"/>
              </a:solidFill>
              <a:latin typeface="Helvetica Neue"/>
              <a:ea typeface="Helvetica Neue"/>
              <a:cs typeface="Helvetica Neue"/>
              <a:sym typeface="Helvetica Neue"/>
            </a:endParaRPr>
          </a:p>
          <a:p>
            <a:pPr marL="0" lvl="0" indent="0" algn="just" rtl="0">
              <a:lnSpc>
                <a:spcPct val="115000"/>
              </a:lnSpc>
              <a:spcBef>
                <a:spcPts val="1800"/>
              </a:spcBef>
              <a:spcAft>
                <a:spcPts val="0"/>
              </a:spcAft>
              <a:buSzPts val="1100"/>
              <a:buNone/>
            </a:pPr>
            <a:r>
              <a:rPr lang="pt-BR" sz="1400">
                <a:solidFill>
                  <a:schemeClr val="dk1"/>
                </a:solidFill>
                <a:latin typeface="Helvetica Neue"/>
                <a:ea typeface="Helvetica Neue"/>
                <a:cs typeface="Helvetica Neue"/>
                <a:sym typeface="Helvetica Neue"/>
              </a:rPr>
              <a:t>Um tipo de mídia ou suporte de armazenamento de informação que gravava em faixas sobre uma fita plástica com um material magnetizado, que geralmente era de óxido de ferro ou algum cromato. Essa invenção serviu para suprir as necessidades de informação da indústria. Com elas, finalmente se começou a automatizar a informação. As bases de dados atuais estavam cada vez mais perto.</a:t>
            </a:r>
            <a:endParaRPr/>
          </a:p>
          <a:p>
            <a:pPr marL="0" lvl="0" indent="0" algn="just" rtl="0">
              <a:lnSpc>
                <a:spcPct val="115000"/>
              </a:lnSpc>
              <a:spcBef>
                <a:spcPts val="1800"/>
              </a:spcBef>
              <a:spcAft>
                <a:spcPts val="0"/>
              </a:spcAft>
              <a:buClr>
                <a:schemeClr val="dk1"/>
              </a:buClr>
              <a:buSzPts val="1100"/>
              <a:buFont typeface="Arial"/>
              <a:buNone/>
            </a:pPr>
            <a:r>
              <a:rPr lang="pt-BR" sz="1400" b="1" i="1">
                <a:solidFill>
                  <a:schemeClr val="dk1"/>
                </a:solidFill>
                <a:latin typeface="Helvetica Neue"/>
                <a:ea typeface="Helvetica Neue"/>
                <a:cs typeface="Helvetica Neue"/>
                <a:sym typeface="Helvetica Neue"/>
              </a:rPr>
              <a:t>Exatamente um ano antes da inauguração da Torre do Relógio! </a:t>
            </a:r>
            <a:r>
              <a:rPr lang="pt-BR" sz="2100" i="1">
                <a:solidFill>
                  <a:srgbClr val="222222"/>
                </a:solidFill>
              </a:rPr>
              <a:t>🤣</a:t>
            </a:r>
            <a:endParaRPr sz="1400" b="1" i="1">
              <a:solidFill>
                <a:schemeClr val="dk1"/>
              </a:solidFill>
              <a:latin typeface="Helvetica Neue"/>
              <a:ea typeface="Helvetica Neue"/>
              <a:cs typeface="Helvetica Neue"/>
              <a:sym typeface="Helvetica Neue"/>
            </a:endParaRPr>
          </a:p>
          <a:p>
            <a:pPr marL="0" lvl="0" indent="0" algn="l" rtl="0">
              <a:lnSpc>
                <a:spcPct val="115000"/>
              </a:lnSpc>
              <a:spcBef>
                <a:spcPts val="1800"/>
              </a:spcBef>
              <a:spcAft>
                <a:spcPts val="0"/>
              </a:spcAft>
              <a:buSzPts val="1100"/>
              <a:buNone/>
            </a:pPr>
            <a:r>
              <a:rPr lang="pt-BR" sz="1400">
                <a:solidFill>
                  <a:schemeClr val="dk1"/>
                </a:solidFill>
                <a:latin typeface="Helvetica Neue"/>
                <a:ea typeface="Helvetica Neue"/>
                <a:cs typeface="Helvetica Neue"/>
                <a:sym typeface="Helvetica Neue"/>
              </a:rPr>
              <a:t>Extraído de: </a:t>
            </a:r>
            <a:r>
              <a:rPr lang="pt-BR" sz="1400" u="sng">
                <a:solidFill>
                  <a:schemeClr val="dk1"/>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https://www.camerdata.es/blog/historia-bases-dados/</a:t>
            </a:r>
            <a:r>
              <a:rPr lang="pt-BR" sz="1400">
                <a:solidFill>
                  <a:schemeClr val="dk1"/>
                </a:solidFill>
                <a:latin typeface="Helvetica Neue"/>
                <a:ea typeface="Helvetica Neue"/>
                <a:cs typeface="Helvetica Neue"/>
                <a:sym typeface="Helvetica Neue"/>
              </a:rPr>
              <a:t> </a:t>
            </a:r>
            <a:br>
              <a:rPr lang="pt-BR" sz="1400">
                <a:solidFill>
                  <a:schemeClr val="dk1"/>
                </a:solidFill>
                <a:latin typeface="Helvetica Neue"/>
                <a:ea typeface="Helvetica Neue"/>
                <a:cs typeface="Helvetica Neue"/>
                <a:sym typeface="Helvetica Neue"/>
              </a:rPr>
            </a:br>
            <a:br>
              <a:rPr lang="pt-BR" sz="1400">
                <a:solidFill>
                  <a:schemeClr val="dk1"/>
                </a:solidFill>
                <a:latin typeface="Helvetica Neue"/>
                <a:ea typeface="Helvetica Neue"/>
                <a:cs typeface="Helvetica Neue"/>
                <a:sym typeface="Helvetica Neue"/>
              </a:rPr>
            </a:br>
            <a:r>
              <a:rPr lang="pt-BR" sz="1400" b="1">
                <a:solidFill>
                  <a:schemeClr val="dk1"/>
                </a:solidFill>
                <a:latin typeface="Helvetica Neue"/>
                <a:ea typeface="Helvetica Neue"/>
                <a:cs typeface="Helvetica Neue"/>
                <a:sym typeface="Helvetica Neue"/>
              </a:rPr>
              <a:t>PARA INVESTIGAR A HISTÓRIA LEVADA PARA O CINEMA</a:t>
            </a:r>
            <a:br>
              <a:rPr lang="pt-BR" sz="1400">
                <a:solidFill>
                  <a:schemeClr val="dk1"/>
                </a:solidFill>
                <a:latin typeface="Helvetica Neue"/>
                <a:ea typeface="Helvetica Neue"/>
                <a:cs typeface="Helvetica Neue"/>
                <a:sym typeface="Helvetica Neue"/>
              </a:rPr>
            </a:br>
            <a:r>
              <a:rPr lang="pt-BR" sz="1400">
                <a:solidFill>
                  <a:schemeClr val="dk1"/>
                </a:solidFill>
                <a:latin typeface="Helvetica Neue"/>
                <a:ea typeface="Helvetica Neue"/>
                <a:cs typeface="Helvetica Neue"/>
                <a:sym typeface="Helvetica Neue"/>
              </a:rPr>
              <a:t>Se quiserem ver referências aos </a:t>
            </a:r>
            <a:r>
              <a:rPr lang="pt-BR" sz="1400" i="1">
                <a:solidFill>
                  <a:schemeClr val="dk1"/>
                </a:solidFill>
                <a:latin typeface="Helvetica Neue"/>
                <a:ea typeface="Helvetica Neue"/>
                <a:cs typeface="Helvetica Neue"/>
                <a:sym typeface="Helvetica Neue"/>
              </a:rPr>
              <a:t>mainframes</a:t>
            </a:r>
            <a:r>
              <a:rPr lang="pt-BR" sz="1400">
                <a:solidFill>
                  <a:schemeClr val="dk1"/>
                </a:solidFill>
                <a:latin typeface="Helvetica Neue"/>
                <a:ea typeface="Helvetica Neue"/>
                <a:cs typeface="Helvetica Neue"/>
                <a:sym typeface="Helvetica Neue"/>
              </a:rPr>
              <a:t> de época mencionados, o filme </a:t>
            </a:r>
            <a:r>
              <a:rPr lang="pt-BR" sz="2400" b="1" i="0">
                <a:solidFill>
                  <a:srgbClr val="202124"/>
                </a:solidFill>
                <a:latin typeface="Arial"/>
                <a:ea typeface="Arial"/>
                <a:cs typeface="Arial"/>
                <a:sym typeface="Arial"/>
              </a:rPr>
              <a:t>Estrelas Além do Tempo </a:t>
            </a:r>
            <a:r>
              <a:rPr lang="pt-BR" sz="1400">
                <a:solidFill>
                  <a:schemeClr val="dk1"/>
                </a:solidFill>
                <a:latin typeface="Helvetica Neue"/>
                <a:ea typeface="Helvetica Neue"/>
                <a:cs typeface="Helvetica Neue"/>
                <a:sym typeface="Helvetica Neue"/>
              </a:rPr>
              <a:t>mostra a importância dos </a:t>
            </a:r>
            <a:r>
              <a:rPr lang="pt-BR" sz="1400" i="1">
                <a:solidFill>
                  <a:schemeClr val="dk1"/>
                </a:solidFill>
                <a:latin typeface="Helvetica Neue"/>
                <a:ea typeface="Helvetica Neue"/>
                <a:cs typeface="Helvetica Neue"/>
                <a:sym typeface="Helvetica Neue"/>
              </a:rPr>
              <a:t>mainframes</a:t>
            </a:r>
            <a:r>
              <a:rPr lang="pt-BR" sz="1400">
                <a:solidFill>
                  <a:schemeClr val="dk1"/>
                </a:solidFill>
                <a:latin typeface="Helvetica Neue"/>
                <a:ea typeface="Helvetica Neue"/>
                <a:cs typeface="Helvetica Neue"/>
                <a:sym typeface="Helvetica Neue"/>
              </a:rPr>
              <a:t>, do nascimento da linguagem de programação COBOL, que armazenava ou imprimia a informação em cartões perfurados. Outra série de referência a </a:t>
            </a:r>
            <a:r>
              <a:rPr lang="pt-BR" sz="1400" i="1">
                <a:solidFill>
                  <a:schemeClr val="dk1"/>
                </a:solidFill>
                <a:latin typeface="Helvetica Neue"/>
                <a:ea typeface="Helvetica Neue"/>
                <a:cs typeface="Helvetica Neue"/>
                <a:sym typeface="Helvetica Neue"/>
              </a:rPr>
              <a:t>mainframes</a:t>
            </a:r>
            <a:r>
              <a:rPr lang="pt-BR" sz="1400">
                <a:solidFill>
                  <a:schemeClr val="dk1"/>
                </a:solidFill>
                <a:latin typeface="Helvetica Neue"/>
                <a:ea typeface="Helvetica Neue"/>
                <a:cs typeface="Helvetica Neue"/>
                <a:sym typeface="Helvetica Neue"/>
              </a:rPr>
              <a:t> e à importância do armazenamento de dados é </a:t>
            </a:r>
            <a:r>
              <a:rPr lang="pt-BR" sz="1400" b="1">
                <a:solidFill>
                  <a:schemeClr val="dk1"/>
                </a:solidFill>
                <a:latin typeface="Helvetica Neue"/>
                <a:ea typeface="Helvetica Neue"/>
                <a:cs typeface="Helvetica Neue"/>
                <a:sym typeface="Helvetica Neue"/>
              </a:rPr>
              <a:t>Halt And Catch Fire</a:t>
            </a:r>
            <a:r>
              <a:rPr lang="pt-BR" sz="1400">
                <a:solidFill>
                  <a:schemeClr val="dk1"/>
                </a:solidFill>
                <a:latin typeface="Helvetica Neue"/>
                <a:ea typeface="Helvetica Neue"/>
                <a:cs typeface="Helvetica Neue"/>
                <a:sym typeface="Helvetica Neue"/>
              </a:rPr>
              <a:t>, pelo menos em suas primeiras três temporadas. Vocês podem buscar trechos dela no Youtube.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pt-BR" sz="1200">
                <a:solidFill>
                  <a:schemeClr val="dk1"/>
                </a:solidFill>
                <a:latin typeface="Helvetica Neue"/>
                <a:ea typeface="Helvetica Neue"/>
                <a:cs typeface="Helvetica Neue"/>
                <a:sym typeface="Helvetica Neue"/>
              </a:rPr>
              <a:t>... Na década de 1970, </a:t>
            </a:r>
            <a:r>
              <a:rPr lang="pt-BR" sz="1200">
                <a:solidFill>
                  <a:schemeClr val="dk1"/>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Edgar Frank Codd</a:t>
            </a:r>
            <a:r>
              <a:rPr lang="pt-BR" sz="1200">
                <a:solidFill>
                  <a:schemeClr val="dk1"/>
                </a:solidFill>
                <a:latin typeface="Helvetica Neue"/>
                <a:ea typeface="Helvetica Neue"/>
                <a:cs typeface="Helvetica Neue"/>
                <a:sym typeface="Helvetica Neue"/>
              </a:rPr>
              <a:t> fala sobre bases de dados relacionais e é desenvolvida o banco de dados Oracle. </a:t>
            </a:r>
            <a:endParaRPr/>
          </a:p>
          <a:p>
            <a:pPr marL="0" lvl="0" indent="0" algn="just" rtl="0">
              <a:lnSpc>
                <a:spcPct val="150000"/>
              </a:lnSpc>
              <a:spcBef>
                <a:spcPts val="0"/>
              </a:spcBef>
              <a:spcAft>
                <a:spcPts val="0"/>
              </a:spcAft>
              <a:buClr>
                <a:schemeClr val="dk1"/>
              </a:buClr>
              <a:buSzPts val="1100"/>
              <a:buFont typeface="Arial"/>
              <a:buNone/>
            </a:pPr>
            <a:r>
              <a:rPr lang="pt-BR" sz="1200">
                <a:solidFill>
                  <a:schemeClr val="dk1"/>
                </a:solidFill>
                <a:latin typeface="Helvetica Neue"/>
                <a:ea typeface="Helvetica Neue"/>
                <a:cs typeface="Helvetica Neue"/>
                <a:sym typeface="Helvetica Neue"/>
              </a:rPr>
              <a:t>Nos anos 1980, essas bases de dados relacionais conseguiram se posicionar no mercado de bases de dados com seus funcionais sistemas de tabelas, linhas, colunas… que derivariam </a:t>
            </a:r>
            <a:r>
              <a:rPr lang="pt-BR" sz="1200" b="1">
                <a:solidFill>
                  <a:schemeClr val="dk1"/>
                </a:solidFill>
                <a:latin typeface="Helvetica Neue"/>
                <a:ea typeface="Helvetica Neue"/>
                <a:cs typeface="Helvetica Neue"/>
                <a:sym typeface="Helvetica Neue"/>
              </a:rPr>
              <a:t>nos anos 1990 no desenvolvimento de ferramentas como o Excel ou o Access da Microsoft. </a:t>
            </a:r>
            <a:endParaRPr/>
          </a:p>
          <a:p>
            <a:pPr marL="0" lvl="0" indent="0" algn="just" rtl="0">
              <a:lnSpc>
                <a:spcPct val="150000"/>
              </a:lnSpc>
              <a:spcBef>
                <a:spcPts val="1800"/>
              </a:spcBef>
              <a:spcAft>
                <a:spcPts val="0"/>
              </a:spcAft>
              <a:buClr>
                <a:schemeClr val="dk1"/>
              </a:buClr>
              <a:buSzPts val="1100"/>
              <a:buFont typeface="Arial"/>
              <a:buNone/>
            </a:pPr>
            <a:r>
              <a:rPr lang="pt-BR" sz="1200">
                <a:solidFill>
                  <a:schemeClr val="dk1"/>
                </a:solidFill>
                <a:latin typeface="Helvetica Neue"/>
                <a:ea typeface="Helvetica Neue"/>
                <a:cs typeface="Helvetica Neue"/>
                <a:sym typeface="Helvetica Neue"/>
              </a:rPr>
              <a:t>Uma nova geração de bases de dados que mudou a maneira de trabalhar de praticamente todas as empresas e que hoje em dia continuam evoluindo em um campo tão </a:t>
            </a:r>
            <a:br>
              <a:rPr lang="pt-BR" sz="2000">
                <a:solidFill>
                  <a:srgbClr val="000000"/>
                </a:solidFill>
              </a:rPr>
            </a:br>
            <a:r>
              <a:rPr lang="pt-BR" sz="2000">
                <a:solidFill>
                  <a:srgbClr val="000000"/>
                </a:solidFill>
              </a:rPr>
              <a:t>incomensurável quanto</a:t>
            </a:r>
            <a:r>
              <a:rPr lang="pt-BR" sz="1200">
                <a:solidFill>
                  <a:schemeClr val="dk1"/>
                </a:solidFill>
                <a:latin typeface="Helvetica Neue"/>
                <a:ea typeface="Helvetica Neue"/>
                <a:cs typeface="Helvetica Neue"/>
                <a:sym typeface="Helvetica Neue"/>
              </a:rPr>
              <a:t> surpreendente.</a:t>
            </a:r>
            <a:endParaRPr/>
          </a:p>
          <a:p>
            <a:pPr marL="0" lvl="0" indent="0" algn="just" rtl="0">
              <a:lnSpc>
                <a:spcPct val="150000"/>
              </a:lnSpc>
              <a:spcBef>
                <a:spcPts val="1800"/>
              </a:spcBef>
              <a:spcAft>
                <a:spcPts val="0"/>
              </a:spcAft>
              <a:buClr>
                <a:schemeClr val="dk1"/>
              </a:buClr>
              <a:buSzPts val="1100"/>
              <a:buFont typeface="Arial"/>
              <a:buNone/>
            </a:pPr>
            <a:r>
              <a:rPr lang="pt-BR" sz="1200" b="1" i="1">
                <a:solidFill>
                  <a:schemeClr val="dk1"/>
                </a:solidFill>
                <a:latin typeface="Helvetica Neue"/>
                <a:ea typeface="Helvetica Neue"/>
                <a:cs typeface="Helvetica Neue"/>
                <a:sym typeface="Helvetica Neue"/>
              </a:rPr>
              <a:t>Você sabia que os edifícios da sede central da Oracle tem o mesmo desenho cilíndrico com o qual se representa um banco de dados?</a:t>
            </a:r>
            <a:endParaRPr/>
          </a:p>
          <a:p>
            <a:pPr marL="0" lvl="0" indent="0" algn="l" rtl="0">
              <a:lnSpc>
                <a:spcPct val="150000"/>
              </a:lnSpc>
              <a:spcBef>
                <a:spcPts val="180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s-AR"/>
              <a:t>Como criar enquetes no zoom? Disponível </a:t>
            </a:r>
            <a:r>
              <a:rPr lang="es-AR" u="sng">
                <a:solidFill>
                  <a:schemeClr val="hlink"/>
                </a:solidFill>
                <a:hlinkClick r:id="rId3"/>
              </a:rPr>
              <a:t>neste vídeo.</a:t>
            </a:r>
            <a:endParaRPr/>
          </a:p>
          <a:p>
            <a:pPr marL="0" lvl="0" indent="0" algn="l" rtl="0">
              <a:lnSpc>
                <a:spcPct val="100000"/>
              </a:lnSpc>
              <a:spcBef>
                <a:spcPts val="0"/>
              </a:spcBef>
              <a:spcAft>
                <a:spcPts val="0"/>
              </a:spcAft>
              <a:buSzPts val="1100"/>
              <a:buNone/>
            </a:pPr>
            <a:r>
              <a:rPr lang="es-AR"/>
              <a:t>Gerar uma enquete no Zoom para cada ponto (3 no total) com os seguintes itens e opções.</a:t>
            </a:r>
            <a:endParaRPr/>
          </a:p>
          <a:p>
            <a:pPr marL="0" lvl="0" indent="0" algn="l" rtl="0">
              <a:lnSpc>
                <a:spcPct val="100000"/>
              </a:lnSpc>
              <a:spcBef>
                <a:spcPts val="0"/>
              </a:spcBef>
              <a:spcAft>
                <a:spcPts val="0"/>
              </a:spcAft>
              <a:buSzPts val="1100"/>
              <a:buNone/>
            </a:pPr>
            <a:r>
              <a:rPr lang="es-AR" b="1"/>
              <a:t>PAÍS </a:t>
            </a:r>
            <a:r>
              <a:rPr lang="es-AR"/>
              <a:t>/ Opções:</a:t>
            </a:r>
            <a:endParaRPr/>
          </a:p>
          <a:p>
            <a:pPr marL="457200" lvl="0" indent="-298450" algn="l" rtl="0">
              <a:lnSpc>
                <a:spcPct val="100000"/>
              </a:lnSpc>
              <a:spcBef>
                <a:spcPts val="0"/>
              </a:spcBef>
              <a:spcAft>
                <a:spcPts val="0"/>
              </a:spcAft>
              <a:buSzPts val="1100"/>
              <a:buAutoNum type="arabicPeriod"/>
            </a:pPr>
            <a:r>
              <a:rPr lang="es-AR"/>
              <a:t>Argentina</a:t>
            </a:r>
            <a:endParaRPr/>
          </a:p>
          <a:p>
            <a:pPr marL="457200" lvl="0" indent="-298450" algn="l" rtl="0">
              <a:lnSpc>
                <a:spcPct val="100000"/>
              </a:lnSpc>
              <a:spcBef>
                <a:spcPts val="0"/>
              </a:spcBef>
              <a:spcAft>
                <a:spcPts val="0"/>
              </a:spcAft>
              <a:buSzPts val="1100"/>
              <a:buAutoNum type="arabicPeriod"/>
            </a:pPr>
            <a:r>
              <a:rPr lang="es-AR"/>
              <a:t>Uruguai</a:t>
            </a:r>
            <a:endParaRPr/>
          </a:p>
          <a:p>
            <a:pPr marL="457200" lvl="0" indent="-298450" algn="l" rtl="0">
              <a:lnSpc>
                <a:spcPct val="100000"/>
              </a:lnSpc>
              <a:spcBef>
                <a:spcPts val="0"/>
              </a:spcBef>
              <a:spcAft>
                <a:spcPts val="0"/>
              </a:spcAft>
              <a:buSzPts val="1100"/>
              <a:buAutoNum type="arabicPeriod"/>
            </a:pPr>
            <a:r>
              <a:rPr lang="es-AR"/>
              <a:t>Chile</a:t>
            </a:r>
            <a:endParaRPr/>
          </a:p>
          <a:p>
            <a:pPr marL="457200" lvl="0" indent="-298450" algn="l" rtl="0">
              <a:lnSpc>
                <a:spcPct val="100000"/>
              </a:lnSpc>
              <a:spcBef>
                <a:spcPts val="0"/>
              </a:spcBef>
              <a:spcAft>
                <a:spcPts val="0"/>
              </a:spcAft>
              <a:buSzPts val="1100"/>
              <a:buAutoNum type="arabicPeriod"/>
            </a:pPr>
            <a:r>
              <a:rPr lang="es-AR"/>
              <a:t>Colômbia</a:t>
            </a:r>
            <a:endParaRPr/>
          </a:p>
          <a:p>
            <a:pPr marL="457200" lvl="0" indent="-298450" algn="l" rtl="0">
              <a:lnSpc>
                <a:spcPct val="100000"/>
              </a:lnSpc>
              <a:spcBef>
                <a:spcPts val="0"/>
              </a:spcBef>
              <a:spcAft>
                <a:spcPts val="0"/>
              </a:spcAft>
              <a:buSzPts val="1100"/>
              <a:buAutoNum type="arabicPeriod"/>
            </a:pPr>
            <a:r>
              <a:rPr lang="es-AR"/>
              <a:t>Peru</a:t>
            </a:r>
            <a:endParaRPr/>
          </a:p>
          <a:p>
            <a:pPr marL="457200" lvl="0" indent="-298450" algn="l" rtl="0">
              <a:lnSpc>
                <a:spcPct val="100000"/>
              </a:lnSpc>
              <a:spcBef>
                <a:spcPts val="0"/>
              </a:spcBef>
              <a:spcAft>
                <a:spcPts val="0"/>
              </a:spcAft>
              <a:buSzPts val="1100"/>
              <a:buAutoNum type="arabicPeriod"/>
            </a:pPr>
            <a:r>
              <a:rPr lang="es-AR"/>
              <a:t>Outro</a:t>
            </a:r>
            <a:br>
              <a:rPr lang="es-AR"/>
            </a:br>
            <a:endParaRPr/>
          </a:p>
          <a:p>
            <a:pPr marL="0" lvl="0" indent="0" algn="l" rtl="0">
              <a:lnSpc>
                <a:spcPct val="100000"/>
              </a:lnSpc>
              <a:spcBef>
                <a:spcPts val="0"/>
              </a:spcBef>
              <a:spcAft>
                <a:spcPts val="0"/>
              </a:spcAft>
              <a:buSzPts val="1100"/>
              <a:buNone/>
            </a:pPr>
            <a:r>
              <a:rPr lang="es-AR" b="1"/>
              <a:t>CONHECIMENTOS PRÉVIOS DO DATA ANALYTICS/</a:t>
            </a:r>
            <a:r>
              <a:rPr lang="es-AR"/>
              <a:t> Opções:</a:t>
            </a:r>
            <a:endParaRPr/>
          </a:p>
          <a:p>
            <a:pPr marL="457200" lvl="0" indent="-298450" algn="l" rtl="0">
              <a:lnSpc>
                <a:spcPct val="100000"/>
              </a:lnSpc>
              <a:spcBef>
                <a:spcPts val="0"/>
              </a:spcBef>
              <a:spcAft>
                <a:spcPts val="0"/>
              </a:spcAft>
              <a:buSzPts val="1100"/>
              <a:buAutoNum type="arabicPeriod"/>
            </a:pPr>
            <a:r>
              <a:rPr lang="es-AR"/>
              <a:t>Sem conhecimento</a:t>
            </a:r>
            <a:endParaRPr/>
          </a:p>
          <a:p>
            <a:pPr marL="457200" lvl="0" indent="-298450" algn="l" rtl="0">
              <a:lnSpc>
                <a:spcPct val="100000"/>
              </a:lnSpc>
              <a:spcBef>
                <a:spcPts val="0"/>
              </a:spcBef>
              <a:spcAft>
                <a:spcPts val="0"/>
              </a:spcAft>
              <a:buSzPts val="1100"/>
              <a:buAutoNum type="arabicPeriod"/>
            </a:pPr>
            <a:r>
              <a:rPr lang="es-AR"/>
              <a:t>Pouco conhecimento</a:t>
            </a:r>
            <a:endParaRPr/>
          </a:p>
          <a:p>
            <a:pPr marL="457200" lvl="0" indent="-298450" algn="l" rtl="0">
              <a:lnSpc>
                <a:spcPct val="100000"/>
              </a:lnSpc>
              <a:spcBef>
                <a:spcPts val="0"/>
              </a:spcBef>
              <a:spcAft>
                <a:spcPts val="0"/>
              </a:spcAft>
              <a:buSzPts val="1100"/>
              <a:buAutoNum type="arabicPeriod"/>
            </a:pPr>
            <a:r>
              <a:rPr lang="es-AR"/>
              <a:t>Muito </a:t>
            </a:r>
            <a:r>
              <a:rPr lang="es-AR">
                <a:solidFill>
                  <a:schemeClr val="dk1"/>
                </a:solidFill>
              </a:rPr>
              <a:t>conhecimento</a:t>
            </a:r>
            <a:endParaRPr/>
          </a:p>
          <a:p>
            <a:pPr marL="457200" lvl="0" indent="-298450" algn="l" rtl="0">
              <a:lnSpc>
                <a:spcPct val="100000"/>
              </a:lnSpc>
              <a:spcBef>
                <a:spcPts val="0"/>
              </a:spcBef>
              <a:spcAft>
                <a:spcPts val="0"/>
              </a:spcAft>
              <a:buSzPts val="1100"/>
              <a:buAutoNum type="arabicPeriod"/>
            </a:pPr>
            <a:r>
              <a:rPr lang="es-AR"/>
              <a:t>Outro</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s-AR" b="1"/>
              <a:t>POR QUE VOCÊ SE MATRICULOU NO CURSO?/ </a:t>
            </a:r>
            <a:r>
              <a:rPr lang="es-AR"/>
              <a:t>Opções:</a:t>
            </a:r>
            <a:endParaRPr/>
          </a:p>
          <a:p>
            <a:pPr marL="457200" lvl="0" indent="-298450" algn="l" rtl="0">
              <a:lnSpc>
                <a:spcPct val="100000"/>
              </a:lnSpc>
              <a:spcBef>
                <a:spcPts val="0"/>
              </a:spcBef>
              <a:spcAft>
                <a:spcPts val="0"/>
              </a:spcAft>
              <a:buSzPts val="1100"/>
              <a:buAutoNum type="arabicPeriod"/>
            </a:pPr>
            <a:r>
              <a:rPr lang="es-AR"/>
              <a:t>Sou curioso/a e sempre quero aprender mais.</a:t>
            </a:r>
            <a:endParaRPr/>
          </a:p>
          <a:p>
            <a:pPr marL="457200" lvl="0" indent="-298450" algn="l" rtl="0">
              <a:lnSpc>
                <a:spcPct val="100000"/>
              </a:lnSpc>
              <a:spcBef>
                <a:spcPts val="0"/>
              </a:spcBef>
              <a:spcAft>
                <a:spcPts val="0"/>
              </a:spcAft>
              <a:buSzPts val="1100"/>
              <a:buAutoNum type="arabicPeriod"/>
            </a:pPr>
            <a:r>
              <a:rPr lang="es-AR"/>
              <a:t>Quero empreender ou melhorar minha carreira de Freelancer.</a:t>
            </a:r>
            <a:endParaRPr/>
          </a:p>
          <a:p>
            <a:pPr marL="457200" lvl="0" indent="-298450" algn="l" rtl="0">
              <a:lnSpc>
                <a:spcPct val="100000"/>
              </a:lnSpc>
              <a:spcBef>
                <a:spcPts val="0"/>
              </a:spcBef>
              <a:spcAft>
                <a:spcPts val="0"/>
              </a:spcAft>
              <a:buSzPts val="1100"/>
              <a:buAutoNum type="arabicPeriod"/>
            </a:pPr>
            <a:r>
              <a:rPr lang="es-AR"/>
              <a:t>Quero aprimorar ou me desenvolver de forma profissional.</a:t>
            </a:r>
            <a:endParaRPr/>
          </a:p>
          <a:p>
            <a:pPr marL="457200" lvl="0" indent="-298450" algn="l" rtl="0">
              <a:lnSpc>
                <a:spcPct val="100000"/>
              </a:lnSpc>
              <a:spcBef>
                <a:spcPts val="0"/>
              </a:spcBef>
              <a:spcAft>
                <a:spcPts val="0"/>
              </a:spcAft>
              <a:buSzPts val="1100"/>
              <a:buAutoNum type="arabicPeriod"/>
            </a:pPr>
            <a:r>
              <a:rPr lang="es-AR"/>
              <a:t>Outro.</a:t>
            </a:r>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6" name="Google Shape;606;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000"/>
              </a:spcBef>
              <a:spcAft>
                <a:spcPts val="0"/>
              </a:spcAft>
              <a:buSzPts val="1100"/>
              <a:buNone/>
            </a:pPr>
            <a:r>
              <a:rPr lang="pt-BR" sz="1000" b="1">
                <a:solidFill>
                  <a:schemeClr val="dk1"/>
                </a:solidFill>
                <a:highlight>
                  <a:srgbClr val="E0FF00"/>
                </a:highlight>
              </a:rPr>
              <a:t>BD Distribuídas: </a:t>
            </a:r>
            <a:r>
              <a:rPr lang="pt-BR" sz="1000">
                <a:solidFill>
                  <a:schemeClr val="dk1"/>
                </a:solidFill>
                <a:highlight>
                  <a:srgbClr val="FFFFFF"/>
                </a:highlight>
              </a:rPr>
              <a:t>Em comparação com a ideia do banco de dados centralizada, existem entradas do banco de dados geral e a informação compilada dos computadores locais. Os dados não são acessíveis em um único lugar e distribuídos para vários locais da empresa. Esses locais estão conectados entre si por meio de links de comunicação que permitem o acesso aos dados distribuídos. </a:t>
            </a:r>
            <a:endParaRPr/>
          </a:p>
          <a:p>
            <a:pPr marL="0" lvl="0" indent="0" algn="l" rtl="0">
              <a:lnSpc>
                <a:spcPct val="100000"/>
              </a:lnSpc>
              <a:spcBef>
                <a:spcPts val="1000"/>
              </a:spcBef>
              <a:spcAft>
                <a:spcPts val="0"/>
              </a:spcAft>
              <a:buSzPts val="1100"/>
              <a:buNone/>
            </a:pPr>
            <a:r>
              <a:rPr lang="pt-BR" sz="1000" b="1">
                <a:solidFill>
                  <a:schemeClr val="dk1"/>
                </a:solidFill>
                <a:highlight>
                  <a:srgbClr val="E0FF00"/>
                </a:highlight>
              </a:rPr>
              <a:t>BD Relacionais:</a:t>
            </a:r>
            <a:r>
              <a:rPr lang="pt-BR" sz="1000">
                <a:solidFill>
                  <a:schemeClr val="dk1"/>
                </a:solidFill>
                <a:highlight>
                  <a:srgbClr val="FFFFFF"/>
                </a:highlight>
              </a:rPr>
              <a:t> Estes bancos de dados são classificados como um conjunto de tabelas, nas quais os dados entram em uma classificação pré definida. A tabela é formada por linhas e colunas com entrada de dados para uma determinada categoria e cada linha possui um ID exclusivo chamado chave. A linguagem de consulta estruturada (Standard Query Language) ou SQL, é a linguagem de pesquisa declarativa padrão para banco de dados relacional. </a:t>
            </a:r>
            <a:endParaRPr/>
          </a:p>
          <a:p>
            <a:pPr marL="0" lvl="0" indent="0" algn="l" rtl="0">
              <a:lnSpc>
                <a:spcPct val="100000"/>
              </a:lnSpc>
              <a:spcBef>
                <a:spcPts val="1000"/>
              </a:spcBef>
              <a:spcAft>
                <a:spcPts val="0"/>
              </a:spcAft>
              <a:buSzPts val="1100"/>
              <a:buNone/>
            </a:pPr>
            <a:r>
              <a:rPr lang="pt-BR" sz="1000" b="1">
                <a:solidFill>
                  <a:schemeClr val="dk1"/>
                </a:solidFill>
                <a:highlight>
                  <a:srgbClr val="E0FF00"/>
                </a:highlight>
              </a:rPr>
              <a:t>BD Orientadas por objetos: </a:t>
            </a:r>
            <a:r>
              <a:rPr lang="pt-BR" sz="1000">
                <a:solidFill>
                  <a:schemeClr val="dk1"/>
                </a:solidFill>
                <a:highlight>
                  <a:srgbClr val="FFFFFF"/>
                </a:highlight>
              </a:rPr>
              <a:t>Um banco de dados baseado em objetos possui cada informação armazenada na forma de objeto, utilizando a estrutura de dados chamada orientação a objetos.. Há diferentes elementos, como Java, C++, Python que podem ser salvos em um banco de dados relacional utilizando linguagens de programação orientados por objetos, mas esses bancos são mais adequados para esses componentes. Os modelos de dados tradicionais utilizam tabelas de linhas com colunas para visualizar os registros ou relações, enquanto no modelo de dados orientados a objetos pode ser considerado uma coleção de objetos vistos na vida real.</a:t>
            </a:r>
            <a:endParaRPr/>
          </a:p>
          <a:p>
            <a:pPr marL="0" lvl="0" indent="0" algn="l" rtl="0">
              <a:lnSpc>
                <a:spcPct val="100000"/>
              </a:lnSpc>
              <a:spcBef>
                <a:spcPts val="1000"/>
              </a:spcBef>
              <a:spcAft>
                <a:spcPts val="0"/>
              </a:spcAft>
              <a:buSzPts val="1100"/>
              <a:buNone/>
            </a:pPr>
            <a:r>
              <a:rPr lang="pt-BR" sz="1000" b="1">
                <a:solidFill>
                  <a:schemeClr val="dk1"/>
                </a:solidFill>
                <a:highlight>
                  <a:srgbClr val="E0FF00"/>
                </a:highlight>
              </a:rPr>
              <a:t>BD na nuvem:</a:t>
            </a:r>
            <a:r>
              <a:rPr lang="pt-BR" sz="1000">
                <a:solidFill>
                  <a:schemeClr val="dk1"/>
                </a:solidFill>
                <a:highlight>
                  <a:srgbClr val="FFFFFF"/>
                </a:highlight>
              </a:rPr>
              <a:t> Hoje em dia, os dados são armazenados em uma nuvem pública, nuvem híbrida ou uma nuvem privada, também conhecida como ambiente virtual. Um banco de dados na nuvem é um banco de dados automatizado ou integrado para esse ambiente virtualizado. Um serviço na nuvem oferece várias vantagens, inclusive a capacidade de pagar pela capacidade de armazenamento/processamento, proporcionando escalabilidade de acordo com a necessidade, assim como alta disponibilidade. </a:t>
            </a:r>
            <a:endParaRPr sz="1000">
              <a:solidFill>
                <a:schemeClr val="dk1"/>
              </a:solidFill>
              <a:highlight>
                <a:srgbClr val="FFFFFF"/>
              </a:highlight>
            </a:endParaRPr>
          </a:p>
          <a:p>
            <a:pPr marL="0" lvl="0" indent="0" algn="l" rtl="0">
              <a:lnSpc>
                <a:spcPct val="100000"/>
              </a:lnSpc>
              <a:spcBef>
                <a:spcPts val="1000"/>
              </a:spcBef>
              <a:spcAft>
                <a:spcPts val="0"/>
              </a:spcAft>
              <a:buSzPts val="1100"/>
              <a:buNone/>
            </a:pPr>
            <a:r>
              <a:rPr lang="pt-BR" sz="1000" b="1">
                <a:solidFill>
                  <a:schemeClr val="dk1"/>
                </a:solidFill>
                <a:highlight>
                  <a:srgbClr val="E0FF00"/>
                </a:highlight>
              </a:rPr>
              <a:t>BD Centralizada: </a:t>
            </a:r>
            <a:r>
              <a:rPr lang="pt-BR" sz="1000">
                <a:solidFill>
                  <a:schemeClr val="dk1"/>
                </a:solidFill>
                <a:highlight>
                  <a:srgbClr val="FFFFFF"/>
                </a:highlight>
              </a:rPr>
              <a:t>Os dados são armazenados de forma centralizada, e os usuários de vários lugares podem acessar esses dados. Este banco de dados inclui processos de contratação de suporte que ajudam os usuários, inclusive de uma localização remota e acesso dos dados. Para a verificação e validação dos usuários finais, são aplicados vários tipos de procedimentos de autenticação e segurança, e existem os processos de aplicação que mantém um acompanhamento e registro da utilização de dados, revelando quem utilizou ou alterou os dados.</a:t>
            </a:r>
            <a:endParaRPr/>
          </a:p>
          <a:p>
            <a:pPr marL="0" lvl="0" indent="0" algn="l" rtl="0">
              <a:lnSpc>
                <a:spcPct val="100000"/>
              </a:lnSpc>
              <a:spcBef>
                <a:spcPts val="1000"/>
              </a:spcBef>
              <a:spcAft>
                <a:spcPts val="0"/>
              </a:spcAft>
              <a:buSzPts val="1100"/>
              <a:buNone/>
            </a:pPr>
            <a:r>
              <a:rPr lang="pt-BR" sz="1000" b="1">
                <a:solidFill>
                  <a:schemeClr val="dk1"/>
                </a:solidFill>
                <a:highlight>
                  <a:srgbClr val="E0FF00"/>
                </a:highlight>
              </a:rPr>
              <a:t>BD NoSQL:</a:t>
            </a:r>
            <a:r>
              <a:rPr lang="pt-BR" sz="1000">
                <a:solidFill>
                  <a:schemeClr val="dk1"/>
                </a:solidFill>
                <a:highlight>
                  <a:srgbClr val="FFFFFF"/>
                </a:highlight>
              </a:rPr>
              <a:t> São utilizadas para grandes conjuntos de dados. Existem certos problemas de rendimento de big data que não são manipulados de maneira efetiva por bancos de dados relacionais, e os bancos de dados NoSQL podem abordar facilmente esses problemas. A análise de informação não estruturada de grande tamanho pode ser realizada de maneira muito eficiente em vários servidores virtuais na nuvem. Os dados do modelo NoSQL não seguem a linha de tabelas com linhas e colunas, possuem na verdade estrutura de chave-valor podendo sofrer alterações o tempo todo sem alterar outros registros na mesma coleção. Consequência disso é o processamento dividido em vários computadores (clusters) tratando o mesmo problema simultaneamente.</a:t>
            </a:r>
            <a:endParaRPr/>
          </a:p>
          <a:p>
            <a:pPr marL="0" lvl="0" indent="0" algn="l" rtl="0">
              <a:lnSpc>
                <a:spcPct val="100000"/>
              </a:lnSpc>
              <a:spcBef>
                <a:spcPts val="1000"/>
              </a:spcBef>
              <a:spcAft>
                <a:spcPts val="1000"/>
              </a:spcAft>
              <a:buSzPts val="1100"/>
              <a:buNone/>
            </a:pPr>
            <a:endParaRPr sz="1350">
              <a:solidFill>
                <a:srgbClr val="4D5968"/>
              </a:solidFill>
              <a:highlight>
                <a:srgbClr val="FFFFFF"/>
              </a:highlight>
              <a:latin typeface="Roboto"/>
              <a:ea typeface="Roboto"/>
              <a:cs typeface="Roboto"/>
              <a:sym typeface="Robo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0" name="Google Shape;64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0" name="Google Shape;650;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1" name="Google Shape;671;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a:solidFill>
                <a:schemeClr val="dk1"/>
              </a:solidFill>
              <a:latin typeface="Helvetica Neue"/>
              <a:ea typeface="Helvetica Neue"/>
              <a:cs typeface="Helvetica Neue"/>
              <a:sym typeface="Helvetica Neu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0886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00427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435002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0" name="Google Shape;36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b="1" i="0" u="none" strike="noStrike" cap="none">
              <a:solidFill>
                <a:srgbClr val="000000"/>
              </a:solidFill>
              <a:latin typeface="Arial"/>
              <a:ea typeface="Arial"/>
              <a:cs typeface="Arial"/>
              <a:sym typeface="Arial"/>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19fa5968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119fa59687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t>O ideal é que os grupos sejam de duas pessoas, no máximo três. </a:t>
            </a:r>
            <a:endParaRPr/>
          </a:p>
        </p:txBody>
      </p:sp>
    </p:spTree>
    <p:extLst>
      <p:ext uri="{BB962C8B-B14F-4D97-AF65-F5344CB8AC3E}">
        <p14:creationId xmlns:p14="http://schemas.microsoft.com/office/powerpoint/2010/main" val="358527985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2" name="Google Shape;68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endParaRPr sz="1400">
              <a:solidFill>
                <a:schemeClr val="dk1"/>
              </a:solidFill>
              <a:latin typeface="Helvetica Neue Light"/>
              <a:ea typeface="Helvetica Neue Light"/>
              <a:cs typeface="Helvetica Neue Light"/>
              <a:sym typeface="Helvetica Neue 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2" name="Google Shape;692;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SzPts val="1100"/>
              <a:buNone/>
            </a:pPr>
            <a:r>
              <a:rPr lang="pt-BR" sz="1000">
                <a:solidFill>
                  <a:schemeClr val="dk1"/>
                </a:solidFill>
                <a:highlight>
                  <a:srgbClr val="FFFFFF"/>
                </a:highlight>
              </a:rPr>
              <a:t>DML: Utilizando instruções de SQL, </a:t>
            </a:r>
            <a:r>
              <a:rPr lang="pt-BR" sz="1000" b="1">
                <a:solidFill>
                  <a:schemeClr val="dk1"/>
                </a:solidFill>
                <a:highlight>
                  <a:srgbClr val="FFFFFF"/>
                </a:highlight>
              </a:rPr>
              <a:t>permite aos usuários introduzir dados para, posteriormente, realizar tarefas de consultas ou modificação</a:t>
            </a:r>
            <a:r>
              <a:rPr lang="pt-BR" sz="1000">
                <a:solidFill>
                  <a:schemeClr val="dk1"/>
                </a:solidFill>
                <a:highlight>
                  <a:srgbClr val="FFFFFF"/>
                </a:highlight>
              </a:rPr>
              <a:t> dos dados que contêm as bases de dados.</a:t>
            </a:r>
            <a:endParaRPr/>
          </a:p>
          <a:p>
            <a:pPr marL="0" lvl="0" indent="0" algn="l" rtl="0">
              <a:lnSpc>
                <a:spcPct val="150000"/>
              </a:lnSpc>
              <a:spcBef>
                <a:spcPts val="0"/>
              </a:spcBef>
              <a:spcAft>
                <a:spcPts val="0"/>
              </a:spcAft>
              <a:buSzPts val="1100"/>
              <a:buNone/>
            </a:pPr>
            <a:r>
              <a:rPr lang="pt-BR" sz="1000">
                <a:solidFill>
                  <a:schemeClr val="dk1"/>
                </a:solidFill>
                <a:highlight>
                  <a:srgbClr val="FFFFFF"/>
                </a:highlight>
              </a:rPr>
              <a:t>DDL: Esta linguagem</a:t>
            </a:r>
            <a:r>
              <a:rPr lang="pt-BR" sz="1000" b="1">
                <a:solidFill>
                  <a:schemeClr val="dk1"/>
                </a:solidFill>
                <a:highlight>
                  <a:srgbClr val="FFFFFF"/>
                </a:highlight>
              </a:rPr>
              <a:t> permite aos programadores</a:t>
            </a:r>
            <a:r>
              <a:rPr lang="pt-BR" sz="1000">
                <a:solidFill>
                  <a:schemeClr val="dk1"/>
                </a:solidFill>
                <a:highlight>
                  <a:srgbClr val="FFFFFF"/>
                </a:highlight>
              </a:rPr>
              <a:t> de um sistema gestor de banco de dados </a:t>
            </a:r>
            <a:r>
              <a:rPr lang="pt-BR" sz="1000" b="1">
                <a:solidFill>
                  <a:schemeClr val="dk1"/>
                </a:solidFill>
                <a:highlight>
                  <a:srgbClr val="FFFFFF"/>
                </a:highlight>
              </a:rPr>
              <a:t>definir as estruturas que armazenarão os dados,</a:t>
            </a:r>
            <a:r>
              <a:rPr lang="pt-BR" sz="1000">
                <a:solidFill>
                  <a:schemeClr val="dk1"/>
                </a:solidFill>
                <a:highlight>
                  <a:srgbClr val="FFFFFF"/>
                </a:highlight>
              </a:rPr>
              <a:t> assim como os procedimentos ou funções que permitam consultá-los.</a:t>
            </a:r>
            <a:endParaRPr/>
          </a:p>
          <a:p>
            <a:pPr marL="0" lvl="0" indent="0" algn="l" rtl="0">
              <a:lnSpc>
                <a:spcPct val="150000"/>
              </a:lnSpc>
              <a:spcBef>
                <a:spcPts val="0"/>
              </a:spcBef>
              <a:spcAft>
                <a:spcPts val="0"/>
              </a:spcAft>
              <a:buSzPts val="1100"/>
              <a:buNone/>
            </a:pPr>
            <a:r>
              <a:rPr lang="pt-BR" sz="1000">
                <a:solidFill>
                  <a:schemeClr val="dk1"/>
                </a:solidFill>
                <a:highlight>
                  <a:srgbClr val="FFFFFF"/>
                </a:highlight>
              </a:rPr>
              <a:t>DCL: Estes comandos </a:t>
            </a:r>
            <a:r>
              <a:rPr lang="pt-BR" sz="1000" b="1">
                <a:solidFill>
                  <a:schemeClr val="dk1"/>
                </a:solidFill>
                <a:highlight>
                  <a:srgbClr val="FFFFFF"/>
                </a:highlight>
              </a:rPr>
              <a:t>permitem ao administrador do sistema gestor de banco de dados controlar o acesso aos objetos</a:t>
            </a:r>
            <a:r>
              <a:rPr lang="pt-BR" sz="1000">
                <a:solidFill>
                  <a:schemeClr val="dk1"/>
                </a:solidFill>
                <a:highlight>
                  <a:srgbClr val="FFFFFF"/>
                </a:highlight>
              </a:rPr>
              <a:t>, ou seja, podemos outorgar ou remover permissões a um ou mais papéis para realizar determinadas tarefas.</a:t>
            </a:r>
            <a:endParaRPr/>
          </a:p>
          <a:p>
            <a:pPr marL="0" lvl="0" indent="0" algn="l" rtl="0">
              <a:lnSpc>
                <a:spcPct val="150000"/>
              </a:lnSpc>
              <a:spcBef>
                <a:spcPts val="0"/>
              </a:spcBef>
              <a:spcAft>
                <a:spcPts val="0"/>
              </a:spcAft>
              <a:buSzPts val="1100"/>
              <a:buNone/>
            </a:pPr>
            <a:r>
              <a:rPr lang="pt-BR" sz="1000">
                <a:solidFill>
                  <a:schemeClr val="dk1"/>
                </a:solidFill>
                <a:highlight>
                  <a:srgbClr val="FFFFFF"/>
                </a:highlight>
              </a:rPr>
              <a:t>TCL: São sentenças SQL que permitem manipular transações em uma BD.</a:t>
            </a:r>
            <a:endParaRPr/>
          </a:p>
          <a:p>
            <a:pPr marL="0" lvl="0" indent="0" algn="l" rtl="0">
              <a:lnSpc>
                <a:spcPct val="150000"/>
              </a:lnSpc>
              <a:spcBef>
                <a:spcPts val="0"/>
              </a:spcBef>
              <a:spcAft>
                <a:spcPts val="0"/>
              </a:spcAft>
              <a:buSzPts val="1100"/>
              <a:buNone/>
            </a:pPr>
            <a:endParaRPr sz="1200">
              <a:solidFill>
                <a:srgbClr val="666666"/>
              </a:solidFill>
              <a:highlight>
                <a:srgbClr val="FFFFFF"/>
              </a:highlight>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sz="1500" b="1"/>
              <a:t>Banco de dados plano</a:t>
            </a:r>
            <a:endParaRPr/>
          </a:p>
          <a:p>
            <a:pPr marL="0" lvl="0" indent="0" algn="l" rtl="0">
              <a:lnSpc>
                <a:spcPct val="100000"/>
              </a:lnSpc>
              <a:spcBef>
                <a:spcPts val="0"/>
              </a:spcBef>
              <a:spcAft>
                <a:spcPts val="0"/>
              </a:spcAft>
              <a:buSzPts val="1100"/>
              <a:buNone/>
            </a:pPr>
            <a:r>
              <a:rPr lang="pt-BR" sz="1300"/>
              <a:t>Como </a:t>
            </a:r>
            <a:r>
              <a:rPr lang="pt-BR" sz="1300">
                <a:latin typeface="Arial"/>
                <a:ea typeface="Arial"/>
                <a:cs typeface="Arial"/>
                <a:sym typeface="Arial"/>
              </a:rPr>
              <a:t>é normal encontrar pessoas ou pequenos comércios que usam as planilhas de cálculo como um sistema de armazenamento de dados</a:t>
            </a:r>
            <a:r>
              <a:rPr lang="pt-BR" sz="1300"/>
              <a:t>, que podem ser: clientes, fornecedores, registros de vendas, registros de pagamentos etc., é aqui que se pode usar esse modelo como um banco de dados plano, uma vez que os dados inseridos nas diferentes </a:t>
            </a:r>
            <a:r>
              <a:rPr lang="pt-BR" sz="1300" b="1" i="0"/>
              <a:t>folhas de dados </a:t>
            </a:r>
            <a:r>
              <a:rPr lang="pt-BR" sz="1300"/>
              <a:t>não costumam ter relação entre si.</a:t>
            </a:r>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sz="1800">
                <a:latin typeface="Arial"/>
                <a:ea typeface="Arial"/>
                <a:cs typeface="Arial"/>
                <a:sym typeface="Arial"/>
              </a:rPr>
              <a:t>Nos casos em que essa situação ocorre, o conteúdo da informação sofre do que se denomina </a:t>
            </a:r>
            <a:r>
              <a:rPr lang="pt-BR" sz="1800" b="1" i="1">
                <a:latin typeface="Arial"/>
                <a:ea typeface="Arial"/>
                <a:cs typeface="Arial"/>
                <a:sym typeface="Arial"/>
              </a:rPr>
              <a:t>defeito grave em termos de eficiência</a:t>
            </a:r>
            <a:r>
              <a:rPr lang="pt-BR" sz="1800">
                <a:latin typeface="Arial"/>
                <a:ea typeface="Arial"/>
                <a:cs typeface="Arial"/>
                <a:sym typeface="Arial"/>
              </a:rPr>
              <a:t>. Isso ocorre porque seus dados se tornam repetitivos; por exemplo, repete-se o nome de um fornecedor em cada uma das células nas quais deve constar a denominação social deste.</a:t>
            </a:r>
            <a:endParaRPr sz="1300">
              <a:solidFill>
                <a:schemeClr val="dk1"/>
              </a:solidFill>
              <a:latin typeface="Arial"/>
              <a:ea typeface="Arial"/>
              <a:cs typeface="Arial"/>
              <a:sym typeface="Arial"/>
            </a:endParaRPr>
          </a:p>
          <a:p>
            <a:pPr marL="0" lvl="0" indent="0" algn="l" rtl="0">
              <a:lnSpc>
                <a:spcPct val="100000"/>
              </a:lnSpc>
              <a:spcBef>
                <a:spcPts val="0"/>
              </a:spcBef>
              <a:spcAft>
                <a:spcPts val="0"/>
              </a:spcAft>
              <a:buSzPts val="1100"/>
              <a:buNone/>
            </a:pPr>
            <a:r>
              <a:rPr lang="pt-BR" sz="1800">
                <a:latin typeface="Arial"/>
                <a:ea typeface="Arial"/>
                <a:cs typeface="Arial"/>
                <a:sym typeface="Arial"/>
              </a:rPr>
              <a:t>Com o tempo e, sobretudo, nos casos onde a informação que é carregada é constante, um banco de dados plano crescerá de forma significativa através da repetição constante de caracteres toda vez que o seu nome for registrado  na coluna </a:t>
            </a:r>
            <a:r>
              <a:rPr lang="pt-BR" sz="1800" b="1">
                <a:latin typeface="Arial"/>
                <a:ea typeface="Arial"/>
                <a:cs typeface="Arial"/>
                <a:sym typeface="Arial"/>
              </a:rPr>
              <a:t>FORNECEDOR</a:t>
            </a:r>
            <a:r>
              <a:rPr lang="pt-BR" sz="1800">
                <a:latin typeface="Arial"/>
                <a:ea typeface="Arial"/>
                <a:cs typeface="Arial"/>
                <a:sym typeface="Arial"/>
              </a:rPr>
              <a:t>. O banco de dados se tornará lento quando consultarmos a informação armazenada e este tiver milhares ou dezenas de milhares de registros com informação repetida.</a:t>
            </a:r>
            <a:endParaRPr sz="13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3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sz="1800"/>
              <a:t>Contudo, converter o DB plano em um DB relacional nos leva a ter que criar mais de uma tabela. Separar os dados do FORNECEDOR dos dados de cada COMPRA evitará todos os problemas que a redundância traz, ou a perda de informação quando o último registro de um fornecedor for apagado, ou que não se possa registrar informação de um fornecedor que ainda não realizou compras.</a:t>
            </a:r>
            <a:endParaRPr sz="13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3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pt-BR" sz="1300">
                <a:solidFill>
                  <a:schemeClr val="dk1"/>
                </a:solidFill>
              </a:rPr>
              <a:t>Conforme avançarmos neste curso, tudo isso ficará muito mais claro para nós, principalmente no momento em que aprendermos a funcionalidade dos relacionamentos.</a:t>
            </a:r>
            <a:endParaRPr/>
          </a:p>
          <a:p>
            <a:pPr marL="0" lvl="0" indent="0" algn="l" rtl="0">
              <a:lnSpc>
                <a:spcPct val="100000"/>
              </a:lnSpc>
              <a:spcBef>
                <a:spcPts val="0"/>
              </a:spcBef>
              <a:spcAft>
                <a:spcPts val="0"/>
              </a:spcAft>
              <a:buSzPts val="1100"/>
              <a:buNone/>
            </a:pPr>
            <a:endParaRPr sz="13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pt-BR" sz="1300"/>
              <a:t>Embora o exemplo que elaboramos seja muito simples, é suficiente para entender a importância que implica definir corretamente os dados que devemos armazenar.</a:t>
            </a:r>
            <a:endParaRPr/>
          </a:p>
          <a:p>
            <a:pPr marL="0" lvl="0" indent="0" algn="l" rtl="0">
              <a:lnSpc>
                <a:spcPct val="100000"/>
              </a:lnSpc>
              <a:spcBef>
                <a:spcPts val="0"/>
              </a:spcBef>
              <a:spcAft>
                <a:spcPts val="0"/>
              </a:spcAft>
              <a:buClr>
                <a:schemeClr val="dk1"/>
              </a:buClr>
              <a:buSzPts val="1100"/>
              <a:buFont typeface="Arial"/>
              <a:buNone/>
            </a:pPr>
            <a:endParaRPr sz="1300"/>
          </a:p>
          <a:p>
            <a:pPr marL="0" lvl="0" indent="0" algn="l" rtl="0">
              <a:lnSpc>
                <a:spcPct val="100000"/>
              </a:lnSpc>
              <a:spcBef>
                <a:spcPts val="0"/>
              </a:spcBef>
              <a:spcAft>
                <a:spcPts val="0"/>
              </a:spcAft>
              <a:buClr>
                <a:schemeClr val="dk1"/>
              </a:buClr>
              <a:buSzPts val="1100"/>
              <a:buFont typeface="Arial"/>
              <a:buNone/>
            </a:pPr>
            <a:r>
              <a:rPr lang="pt-BR" sz="1300"/>
              <a:t>Não deveríamos estar salvando dados duplicados, uma vez que isso gera anomalias nos dados.</a:t>
            </a:r>
            <a:endParaRPr/>
          </a:p>
          <a:p>
            <a:pPr marL="0" lvl="0" indent="0" algn="l" rtl="0">
              <a:lnSpc>
                <a:spcPct val="100000"/>
              </a:lnSpc>
              <a:spcBef>
                <a:spcPts val="0"/>
              </a:spcBef>
              <a:spcAft>
                <a:spcPts val="0"/>
              </a:spcAft>
              <a:buClr>
                <a:schemeClr val="dk1"/>
              </a:buClr>
              <a:buSzPts val="1100"/>
              <a:buFont typeface="Arial"/>
              <a:buNone/>
            </a:pPr>
            <a:r>
              <a:rPr lang="pt-BR" sz="1300"/>
              <a:t>Não deveríamos apagar dados que nos façam perder informação.</a:t>
            </a:r>
            <a:endParaRPr/>
          </a:p>
          <a:p>
            <a:pPr marL="0" lvl="0" indent="0" algn="l" rtl="0">
              <a:lnSpc>
                <a:spcPct val="100000"/>
              </a:lnSpc>
              <a:spcBef>
                <a:spcPts val="0"/>
              </a:spcBef>
              <a:spcAft>
                <a:spcPts val="0"/>
              </a:spcAft>
              <a:buClr>
                <a:schemeClr val="dk1"/>
              </a:buClr>
              <a:buSzPts val="1100"/>
              <a:buFont typeface="Arial"/>
              <a:buNone/>
            </a:pPr>
            <a:r>
              <a:rPr lang="pt-BR" sz="1300"/>
              <a:t>Otimizamos o espaço de armazenamento.</a:t>
            </a:r>
            <a:endParaRPr/>
          </a:p>
          <a:p>
            <a:pPr marL="0" lvl="0" indent="0" algn="l" rtl="0">
              <a:lnSpc>
                <a:spcPct val="100000"/>
              </a:lnSpc>
              <a:spcBef>
                <a:spcPts val="0"/>
              </a:spcBef>
              <a:spcAft>
                <a:spcPts val="0"/>
              </a:spcAft>
              <a:buClr>
                <a:schemeClr val="dk1"/>
              </a:buClr>
              <a:buSzPts val="1100"/>
              <a:buFont typeface="Arial"/>
              <a:buNone/>
            </a:pPr>
            <a:r>
              <a:rPr lang="pt-BR" sz="1300"/>
              <a:t>Reduzimos o tempo e a complexidade de revisão dos bancos de dados quando é necessário introduzir novos tipos de dados.</a:t>
            </a:r>
            <a:endParaRPr/>
          </a:p>
          <a:p>
            <a:pPr marL="0" lvl="0" indent="0" algn="l" rtl="0">
              <a:lnSpc>
                <a:spcPct val="100000"/>
              </a:lnSpc>
              <a:spcBef>
                <a:spcPts val="0"/>
              </a:spcBef>
              <a:spcAft>
                <a:spcPts val="0"/>
              </a:spcAft>
              <a:buSzPts val="1100"/>
              <a:buNone/>
            </a:pPr>
            <a:endParaRPr sz="13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0" name="Google Shape;660;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solidFill>
                  <a:schemeClr val="dk1"/>
                </a:solidFill>
              </a:rPr>
              <a:t>Obrigatória sempre.</a:t>
            </a:r>
            <a:endParaRPr/>
          </a:p>
        </p:txBody>
      </p:sp>
    </p:spTree>
    <p:extLst>
      <p:ext uri="{BB962C8B-B14F-4D97-AF65-F5344CB8AC3E}">
        <p14:creationId xmlns:p14="http://schemas.microsoft.com/office/powerpoint/2010/main" val="4608463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p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4" name="Google Shape;714;p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19fa59687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g119fa596877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t>O ideal é que os grupos sejam de duas pessoas, no máximo três.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9fa59687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119fa596877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t>O ideal é que os grupos sejam de duas pessoas, no máximo três.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19fa59687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119fa596877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t>O ideal é que os grupos sejam de duas pessoas, no máximo três.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9fa59687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119fa596877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t>O ideal é que os grupos sejam de duas pessoas, no máximo três. </a:t>
            </a:r>
            <a:endParaRPr/>
          </a:p>
        </p:txBody>
      </p:sp>
    </p:spTree>
    <p:extLst>
      <p:ext uri="{BB962C8B-B14F-4D97-AF65-F5344CB8AC3E}">
        <p14:creationId xmlns:p14="http://schemas.microsoft.com/office/powerpoint/2010/main" val="32485505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19fa596877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 name="Google Shape;174;g119fa596877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AR"/>
              <a:t>O ideal é que os grupos sejam de duas pessoas, no máximo três. </a:t>
            </a:r>
            <a:endParaRPr/>
          </a:p>
        </p:txBody>
      </p:sp>
    </p:spTree>
    <p:extLst>
      <p:ext uri="{BB962C8B-B14F-4D97-AF65-F5344CB8AC3E}">
        <p14:creationId xmlns:p14="http://schemas.microsoft.com/office/powerpoint/2010/main" val="307836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7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7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14" name="Google Shape;14;p7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7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87"/>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87"/>
          <p:cNvSpPr>
            <a:spLocks noGrp="1"/>
          </p:cNvSpPr>
          <p:nvPr>
            <p:ph type="pic" idx="2"/>
          </p:nvPr>
        </p:nvSpPr>
        <p:spPr>
          <a:xfrm>
            <a:off x="3887391" y="740569"/>
            <a:ext cx="4629150" cy="3655219"/>
          </a:xfrm>
          <a:prstGeom prst="rect">
            <a:avLst/>
          </a:prstGeom>
          <a:noFill/>
          <a:ln>
            <a:noFill/>
          </a:ln>
        </p:spPr>
      </p:sp>
      <p:sp>
        <p:nvSpPr>
          <p:cNvPr id="68" name="Google Shape;68;p87"/>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9" name="Google Shape;69;p8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8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8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8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88"/>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75" name="Google Shape;75;p8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8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8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89"/>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89"/>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8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8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8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7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chemeClr val="dk1"/>
              </a:buClr>
              <a:buSzPts val="2800"/>
              <a:buFont typeface="Calibri"/>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9" name="Google Shape;19;p7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1600"/>
              </a:spcBef>
              <a:spcAft>
                <a:spcPts val="0"/>
              </a:spcAft>
              <a:buClr>
                <a:schemeClr val="dk1"/>
              </a:buClr>
              <a:buSzPts val="1400"/>
              <a:buChar char="○"/>
              <a:defRPr/>
            </a:lvl2pPr>
            <a:lvl3pPr marL="1371600" lvl="2" indent="-317500" algn="l">
              <a:lnSpc>
                <a:spcPct val="90000"/>
              </a:lnSpc>
              <a:spcBef>
                <a:spcPts val="1600"/>
              </a:spcBef>
              <a:spcAft>
                <a:spcPts val="0"/>
              </a:spcAft>
              <a:buClr>
                <a:schemeClr val="dk1"/>
              </a:buClr>
              <a:buSzPts val="1400"/>
              <a:buChar char="■"/>
              <a:defRPr/>
            </a:lvl3pPr>
            <a:lvl4pPr marL="1828800" lvl="3" indent="-317500" algn="l">
              <a:lnSpc>
                <a:spcPct val="90000"/>
              </a:lnSpc>
              <a:spcBef>
                <a:spcPts val="1600"/>
              </a:spcBef>
              <a:spcAft>
                <a:spcPts val="0"/>
              </a:spcAft>
              <a:buClr>
                <a:schemeClr val="dk1"/>
              </a:buClr>
              <a:buSzPts val="1400"/>
              <a:buChar char="●"/>
              <a:defRPr/>
            </a:lvl4pPr>
            <a:lvl5pPr marL="2286000" lvl="4" indent="-317500" algn="l">
              <a:lnSpc>
                <a:spcPct val="90000"/>
              </a:lnSpc>
              <a:spcBef>
                <a:spcPts val="1600"/>
              </a:spcBef>
              <a:spcAft>
                <a:spcPts val="0"/>
              </a:spcAft>
              <a:buClr>
                <a:schemeClr val="dk1"/>
              </a:buClr>
              <a:buSzPts val="1400"/>
              <a:buChar char="○"/>
              <a:defRPr/>
            </a:lvl5pPr>
            <a:lvl6pPr marL="2743200" lvl="5" indent="-317500" algn="l">
              <a:lnSpc>
                <a:spcPct val="90000"/>
              </a:lnSpc>
              <a:spcBef>
                <a:spcPts val="1600"/>
              </a:spcBef>
              <a:spcAft>
                <a:spcPts val="0"/>
              </a:spcAft>
              <a:buClr>
                <a:schemeClr val="dk1"/>
              </a:buClr>
              <a:buSzPts val="1400"/>
              <a:buChar char="■"/>
              <a:defRPr/>
            </a:lvl6pPr>
            <a:lvl7pPr marL="3200400" lvl="6" indent="-317500" algn="l">
              <a:lnSpc>
                <a:spcPct val="90000"/>
              </a:lnSpc>
              <a:spcBef>
                <a:spcPts val="1600"/>
              </a:spcBef>
              <a:spcAft>
                <a:spcPts val="0"/>
              </a:spcAft>
              <a:buClr>
                <a:schemeClr val="dk1"/>
              </a:buClr>
              <a:buSzPts val="1400"/>
              <a:buChar char="●"/>
              <a:defRPr/>
            </a:lvl7pPr>
            <a:lvl8pPr marL="3657600" lvl="7" indent="-317500" algn="l">
              <a:lnSpc>
                <a:spcPct val="90000"/>
              </a:lnSpc>
              <a:spcBef>
                <a:spcPts val="1600"/>
              </a:spcBef>
              <a:spcAft>
                <a:spcPts val="0"/>
              </a:spcAft>
              <a:buClr>
                <a:schemeClr val="dk1"/>
              </a:buClr>
              <a:buSzPts val="1400"/>
              <a:buChar char="○"/>
              <a:defRPr/>
            </a:lvl8pPr>
            <a:lvl9pPr marL="4114800" lvl="8" indent="-317500" algn="l">
              <a:lnSpc>
                <a:spcPct val="90000"/>
              </a:lnSpc>
              <a:spcBef>
                <a:spcPts val="1600"/>
              </a:spcBef>
              <a:spcAft>
                <a:spcPts val="1600"/>
              </a:spcAft>
              <a:buClr>
                <a:schemeClr val="dk1"/>
              </a:buClr>
              <a:buSzPts val="1400"/>
              <a:buChar char="■"/>
              <a:defRPr/>
            </a:lvl9pPr>
          </a:lstStyle>
          <a:p>
            <a:endParaRPr/>
          </a:p>
        </p:txBody>
      </p:sp>
      <p:sp>
        <p:nvSpPr>
          <p:cNvPr id="20" name="Google Shape;20;p7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1"/>
        <p:cNvGrpSpPr/>
        <p:nvPr/>
      </p:nvGrpSpPr>
      <p:grpSpPr>
        <a:xfrm>
          <a:off x="0" y="0"/>
          <a:ext cx="0" cy="0"/>
          <a:chOff x="0" y="0"/>
          <a:chExt cx="0" cy="0"/>
        </a:xfrm>
      </p:grpSpPr>
      <p:sp>
        <p:nvSpPr>
          <p:cNvPr id="22" name="Google Shape;22;p8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80"/>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24" name="Google Shape;24;p8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8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8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7"/>
        <p:cNvGrpSpPr/>
        <p:nvPr/>
      </p:nvGrpSpPr>
      <p:grpSpPr>
        <a:xfrm>
          <a:off x="0" y="0"/>
          <a:ext cx="0" cy="0"/>
          <a:chOff x="0" y="0"/>
          <a:chExt cx="0" cy="0"/>
        </a:xfrm>
      </p:grpSpPr>
      <p:sp>
        <p:nvSpPr>
          <p:cNvPr id="28" name="Google Shape;28;p81"/>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81"/>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30" name="Google Shape;30;p8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8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8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3"/>
        <p:cNvGrpSpPr/>
        <p:nvPr/>
      </p:nvGrpSpPr>
      <p:grpSpPr>
        <a:xfrm>
          <a:off x="0" y="0"/>
          <a:ext cx="0" cy="0"/>
          <a:chOff x="0" y="0"/>
          <a:chExt cx="0" cy="0"/>
        </a:xfrm>
      </p:grpSpPr>
      <p:sp>
        <p:nvSpPr>
          <p:cNvPr id="34" name="Google Shape;34;p8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2"/>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6" name="Google Shape;36;p82"/>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37" name="Google Shape;37;p8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8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0"/>
        <p:cNvGrpSpPr/>
        <p:nvPr/>
      </p:nvGrpSpPr>
      <p:grpSpPr>
        <a:xfrm>
          <a:off x="0" y="0"/>
          <a:ext cx="0" cy="0"/>
          <a:chOff x="0" y="0"/>
          <a:chExt cx="0" cy="0"/>
        </a:xfrm>
      </p:grpSpPr>
      <p:sp>
        <p:nvSpPr>
          <p:cNvPr id="41" name="Google Shape;41;p83"/>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83"/>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3" name="Google Shape;43;p83"/>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4" name="Google Shape;44;p83"/>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45" name="Google Shape;45;p83"/>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6" name="Google Shape;46;p8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8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8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49"/>
        <p:cNvGrpSpPr/>
        <p:nvPr/>
      </p:nvGrpSpPr>
      <p:grpSpPr>
        <a:xfrm>
          <a:off x="0" y="0"/>
          <a:ext cx="0" cy="0"/>
          <a:chOff x="0" y="0"/>
          <a:chExt cx="0" cy="0"/>
        </a:xfrm>
      </p:grpSpPr>
      <p:sp>
        <p:nvSpPr>
          <p:cNvPr id="50" name="Google Shape;50;p8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8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8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8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4"/>
        <p:cNvGrpSpPr/>
        <p:nvPr/>
      </p:nvGrpSpPr>
      <p:grpSpPr>
        <a:xfrm>
          <a:off x="0" y="0"/>
          <a:ext cx="0" cy="0"/>
          <a:chOff x="0" y="0"/>
          <a:chExt cx="0" cy="0"/>
        </a:xfrm>
      </p:grpSpPr>
      <p:sp>
        <p:nvSpPr>
          <p:cNvPr id="55" name="Google Shape;55;p8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8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8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86"/>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86"/>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61" name="Google Shape;61;p86"/>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62" name="Google Shape;62;p8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8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8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7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7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 name="Google Shape;8;p7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9" name="Google Shape;9;p7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0" name="Google Shape;10;p7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4.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2.svg"/><Relationship Id="rId5" Type="http://schemas.openxmlformats.org/officeDocument/2006/relationships/image" Target="../media/image7.svg"/><Relationship Id="rId10" Type="http://schemas.openxmlformats.org/officeDocument/2006/relationships/image" Target="../media/image11.png"/><Relationship Id="rId4" Type="http://schemas.openxmlformats.org/officeDocument/2006/relationships/image" Target="../media/image6.png"/><Relationship Id="rId9" Type="http://schemas.openxmlformats.org/officeDocument/2006/relationships/hyperlink" Target="https://www.etsy.com/de/listing/705873582/alphonse-alfons-mucha-woman-with-flowers"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hyperlink" Target="https://pt.wikipedia.org/wiki/Edgar_Frank_Codd" TargetMode="Externa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hyperlink" Target="https://www.devmedia.com.br/gerenciamento-de-banco-de-dados-analise-comparativa-de-sgbd-s/30788"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1"/>
          <p:cNvSpPr txBox="1"/>
          <p:nvPr/>
        </p:nvSpPr>
        <p:spPr>
          <a:xfrm>
            <a:off x="1426699" y="1983150"/>
            <a:ext cx="5950336" cy="1177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s-AR" sz="4800" b="0" i="1" u="none" strike="noStrike" cap="none" dirty="0">
                <a:solidFill>
                  <a:srgbClr val="7030A0"/>
                </a:solidFill>
                <a:latin typeface="Anton"/>
                <a:ea typeface="Anton"/>
                <a:cs typeface="Anton"/>
                <a:sym typeface="Anton"/>
              </a:rPr>
              <a:t>WILLKOMMEN!</a:t>
            </a:r>
            <a:endParaRPr sz="4800" b="0" i="1" u="none" strike="noStrike" cap="none" dirty="0">
              <a:solidFill>
                <a:srgbClr val="7030A0"/>
              </a:solidFill>
              <a:latin typeface="Anton"/>
              <a:ea typeface="Anton"/>
              <a:cs typeface="Anton"/>
              <a:sym typeface="Anton"/>
            </a:endParaRPr>
          </a:p>
        </p:txBody>
      </p:sp>
      <p:sp>
        <p:nvSpPr>
          <p:cNvPr id="139" name="Google Shape;139;p1"/>
          <p:cNvSpPr txBox="1"/>
          <p:nvPr/>
        </p:nvSpPr>
        <p:spPr>
          <a:xfrm>
            <a:off x="3071988" y="3725500"/>
            <a:ext cx="3000000" cy="5616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000"/>
              <a:buFont typeface="Arial"/>
              <a:buNone/>
            </a:pPr>
            <a:endParaRPr sz="1400" b="0" i="0" u="none" strike="noStrike" cap="none" dirty="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61"/>
        <p:cNvGrpSpPr/>
        <p:nvPr/>
      </p:nvGrpSpPr>
      <p:grpSpPr>
        <a:xfrm>
          <a:off x="0" y="0"/>
          <a:ext cx="0" cy="0"/>
          <a:chOff x="0" y="0"/>
          <a:chExt cx="0" cy="0"/>
        </a:xfrm>
      </p:grpSpPr>
      <p:sp>
        <p:nvSpPr>
          <p:cNvPr id="662" name="Google Shape;662;p63"/>
          <p:cNvSpPr txBox="1"/>
          <p:nvPr/>
        </p:nvSpPr>
        <p:spPr>
          <a:xfrm>
            <a:off x="-74428" y="2007150"/>
            <a:ext cx="8665535" cy="1129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1" u="none" strike="noStrike" cap="none" dirty="0">
                <a:solidFill>
                  <a:srgbClr val="7030A0"/>
                </a:solidFill>
                <a:latin typeface="Anton"/>
                <a:ea typeface="Anton"/>
                <a:cs typeface="Anton"/>
                <a:sym typeface="Anton"/>
              </a:rPr>
              <a:t>			</a:t>
            </a:r>
            <a:r>
              <a:rPr lang="es-AR" sz="4000" i="1" dirty="0">
                <a:solidFill>
                  <a:srgbClr val="7030A0"/>
                </a:solidFill>
                <a:latin typeface="Anton"/>
                <a:ea typeface="Anton"/>
                <a:cs typeface="Anton"/>
                <a:sym typeface="Anton"/>
              </a:rPr>
              <a:t>Vamos </a:t>
            </a:r>
            <a:r>
              <a:rPr lang="es-AR" sz="4000" i="1" dirty="0" err="1">
                <a:solidFill>
                  <a:srgbClr val="7030A0"/>
                </a:solidFill>
                <a:latin typeface="Anton"/>
                <a:ea typeface="Anton"/>
                <a:cs typeface="Anton"/>
                <a:sym typeface="Anton"/>
              </a:rPr>
              <a:t>começar</a:t>
            </a:r>
            <a:r>
              <a:rPr lang="es-AR" sz="4000" i="1" dirty="0">
                <a:solidFill>
                  <a:srgbClr val="7030A0"/>
                </a:solidFill>
                <a:latin typeface="Anton"/>
                <a:ea typeface="Anton"/>
                <a:cs typeface="Anton"/>
                <a:sym typeface="Anton"/>
              </a:rPr>
              <a:t>?</a:t>
            </a:r>
            <a:endParaRPr lang="es-AR" sz="4000" b="0" i="1" u="none" strike="noStrike" cap="none" dirty="0">
              <a:solidFill>
                <a:srgbClr val="7030A0"/>
              </a:solidFill>
              <a:latin typeface="Anton"/>
              <a:ea typeface="Anton"/>
              <a:cs typeface="Anton"/>
              <a:sym typeface="Anton"/>
            </a:endParaRPr>
          </a:p>
          <a:p>
            <a:pPr marL="0" marR="0" lvl="0" indent="0" algn="l" rtl="0">
              <a:lnSpc>
                <a:spcPct val="100000"/>
              </a:lnSpc>
              <a:spcBef>
                <a:spcPts val="0"/>
              </a:spcBef>
              <a:spcAft>
                <a:spcPts val="0"/>
              </a:spcAft>
              <a:buClr>
                <a:srgbClr val="000000"/>
              </a:buClr>
              <a:buSzPts val="4000"/>
              <a:buFont typeface="Arial"/>
              <a:buNone/>
            </a:pPr>
            <a:endParaRPr sz="3200" b="0" i="1" u="none" strike="noStrike" cap="none" dirty="0">
              <a:solidFill>
                <a:srgbClr val="7030A0"/>
              </a:solidFill>
              <a:latin typeface="Anton"/>
              <a:ea typeface="Anton"/>
              <a:cs typeface="Anton"/>
              <a:sym typeface="Anton"/>
            </a:endParaRPr>
          </a:p>
        </p:txBody>
      </p:sp>
    </p:spTree>
    <p:extLst>
      <p:ext uri="{BB962C8B-B14F-4D97-AF65-F5344CB8AC3E}">
        <p14:creationId xmlns:p14="http://schemas.microsoft.com/office/powerpoint/2010/main" val="899863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61"/>
        <p:cNvGrpSpPr/>
        <p:nvPr/>
      </p:nvGrpSpPr>
      <p:grpSpPr>
        <a:xfrm>
          <a:off x="0" y="0"/>
          <a:ext cx="0" cy="0"/>
          <a:chOff x="0" y="0"/>
          <a:chExt cx="0" cy="0"/>
        </a:xfrm>
      </p:grpSpPr>
      <p:pic>
        <p:nvPicPr>
          <p:cNvPr id="3" name="Imagem 2">
            <a:extLst>
              <a:ext uri="{FF2B5EF4-FFF2-40B4-BE49-F238E27FC236}">
                <a16:creationId xmlns:a16="http://schemas.microsoft.com/office/drawing/2014/main" id="{00051E82-AED5-619E-7F36-981332636FCE}"/>
              </a:ext>
            </a:extLst>
          </p:cNvPr>
          <p:cNvPicPr>
            <a:picLocks noChangeAspect="1"/>
          </p:cNvPicPr>
          <p:nvPr/>
        </p:nvPicPr>
        <p:blipFill>
          <a:blip r:embed="rId4"/>
          <a:stretch>
            <a:fillRect/>
          </a:stretch>
        </p:blipFill>
        <p:spPr>
          <a:xfrm>
            <a:off x="138112" y="709612"/>
            <a:ext cx="8867775" cy="372427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661"/>
        <p:cNvGrpSpPr/>
        <p:nvPr/>
      </p:nvGrpSpPr>
      <p:grpSpPr>
        <a:xfrm>
          <a:off x="0" y="0"/>
          <a:ext cx="0" cy="0"/>
          <a:chOff x="0" y="0"/>
          <a:chExt cx="0" cy="0"/>
        </a:xfrm>
      </p:grpSpPr>
      <p:sp>
        <p:nvSpPr>
          <p:cNvPr id="662" name="Google Shape;662;p63"/>
          <p:cNvSpPr txBox="1"/>
          <p:nvPr/>
        </p:nvSpPr>
        <p:spPr>
          <a:xfrm>
            <a:off x="223284" y="1816703"/>
            <a:ext cx="8665535" cy="1129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1" u="none" strike="noStrike" cap="none" dirty="0">
                <a:solidFill>
                  <a:srgbClr val="7030A0"/>
                </a:solidFill>
                <a:latin typeface="Anton"/>
                <a:ea typeface="Anton"/>
                <a:cs typeface="Anton"/>
                <a:sym typeface="Anton"/>
              </a:rPr>
              <a:t>			DATA ANALYTICS </a:t>
            </a:r>
          </a:p>
          <a:p>
            <a:pPr marL="0" marR="0" lvl="0" indent="0" algn="l" rtl="0">
              <a:lnSpc>
                <a:spcPct val="100000"/>
              </a:lnSpc>
              <a:spcBef>
                <a:spcPts val="0"/>
              </a:spcBef>
              <a:spcAft>
                <a:spcPts val="0"/>
              </a:spcAft>
              <a:buClr>
                <a:srgbClr val="000000"/>
              </a:buClr>
              <a:buSzPts val="4000"/>
              <a:buFont typeface="Arial"/>
              <a:buNone/>
            </a:pPr>
            <a:endParaRPr lang="es-AR" sz="4000" i="1" dirty="0">
              <a:solidFill>
                <a:srgbClr val="7030A0"/>
              </a:solidFill>
              <a:latin typeface="Anton"/>
              <a:ea typeface="Anton"/>
              <a:cs typeface="Anton"/>
              <a:sym typeface="Anton"/>
            </a:endParaRPr>
          </a:p>
          <a:p>
            <a:pPr marL="0" marR="0" lvl="0" indent="0" algn="l" rtl="0">
              <a:lnSpc>
                <a:spcPct val="100000"/>
              </a:lnSpc>
              <a:spcBef>
                <a:spcPts val="0"/>
              </a:spcBef>
              <a:spcAft>
                <a:spcPts val="0"/>
              </a:spcAft>
              <a:buClr>
                <a:srgbClr val="000000"/>
              </a:buClr>
              <a:buSzPts val="4000"/>
              <a:buFont typeface="Arial"/>
              <a:buNone/>
            </a:pPr>
            <a:r>
              <a:rPr lang="es-AR" sz="3200" i="1" dirty="0">
                <a:solidFill>
                  <a:srgbClr val="7030A0"/>
                </a:solidFill>
                <a:latin typeface="Anton"/>
                <a:ea typeface="Anton"/>
                <a:cs typeface="Anton"/>
                <a:sym typeface="Anton"/>
              </a:rPr>
              <a:t>      *</a:t>
            </a:r>
            <a:r>
              <a:rPr lang="es-AR" sz="3200" i="1" dirty="0" err="1">
                <a:solidFill>
                  <a:srgbClr val="7030A0"/>
                </a:solidFill>
                <a:latin typeface="Anton"/>
                <a:ea typeface="Anton"/>
                <a:cs typeface="Anton"/>
                <a:sym typeface="Anton"/>
              </a:rPr>
              <a:t>só</a:t>
            </a:r>
            <a:r>
              <a:rPr lang="es-AR" sz="3200" i="1" dirty="0">
                <a:solidFill>
                  <a:srgbClr val="7030A0"/>
                </a:solidFill>
                <a:latin typeface="Anton"/>
                <a:ea typeface="Anton"/>
                <a:cs typeface="Anton"/>
                <a:sym typeface="Anton"/>
              </a:rPr>
              <a:t> existe porque </a:t>
            </a:r>
            <a:r>
              <a:rPr lang="es-AR" sz="3200" i="1" dirty="0" err="1">
                <a:solidFill>
                  <a:srgbClr val="7030A0"/>
                </a:solidFill>
                <a:latin typeface="Anton"/>
                <a:ea typeface="Anton"/>
                <a:cs typeface="Anton"/>
                <a:sym typeface="Anton"/>
              </a:rPr>
              <a:t>existem</a:t>
            </a:r>
            <a:r>
              <a:rPr lang="es-AR" sz="3200" i="1" dirty="0">
                <a:solidFill>
                  <a:srgbClr val="7030A0"/>
                </a:solidFill>
                <a:latin typeface="Anton"/>
                <a:ea typeface="Anton"/>
                <a:cs typeface="Anton"/>
                <a:sym typeface="Anton"/>
              </a:rPr>
              <a:t> bancos de dados!*</a:t>
            </a:r>
            <a:endParaRPr sz="3200" b="0" i="1" u="none" strike="noStrike" cap="none" dirty="0">
              <a:solidFill>
                <a:srgbClr val="7030A0"/>
              </a:solidFill>
              <a:latin typeface="Anton"/>
              <a:ea typeface="Anton"/>
              <a:cs typeface="Anton"/>
              <a:sym typeface="Anton"/>
            </a:endParaRPr>
          </a:p>
        </p:txBody>
      </p:sp>
    </p:spTree>
    <p:extLst>
      <p:ext uri="{BB962C8B-B14F-4D97-AF65-F5344CB8AC3E}">
        <p14:creationId xmlns:p14="http://schemas.microsoft.com/office/powerpoint/2010/main" val="1880027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3CEFAB"/>
            </a:gs>
          </a:gsLst>
          <a:lin ang="10800025" scaled="0"/>
        </a:gradFill>
        <a:effectLst/>
      </p:bgPr>
    </p:bg>
    <p:spTree>
      <p:nvGrpSpPr>
        <p:cNvPr id="1" name="Shape 339"/>
        <p:cNvGrpSpPr/>
        <p:nvPr/>
      </p:nvGrpSpPr>
      <p:grpSpPr>
        <a:xfrm>
          <a:off x="0" y="0"/>
          <a:ext cx="0" cy="0"/>
          <a:chOff x="0" y="0"/>
          <a:chExt cx="0" cy="0"/>
        </a:xfrm>
      </p:grpSpPr>
      <p:sp>
        <p:nvSpPr>
          <p:cNvPr id="340" name="Google Shape;340;p23"/>
          <p:cNvSpPr txBox="1"/>
          <p:nvPr/>
        </p:nvSpPr>
        <p:spPr>
          <a:xfrm>
            <a:off x="1060174" y="627473"/>
            <a:ext cx="7023652"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AR" sz="3600" b="0" i="1" u="none" strike="noStrike" cap="none" dirty="0">
                <a:solidFill>
                  <a:srgbClr val="000000"/>
                </a:solidFill>
                <a:latin typeface="Anton"/>
                <a:ea typeface="Anton"/>
                <a:cs typeface="Anton"/>
                <a:sym typeface="Anton"/>
              </a:rPr>
              <a:t>Data </a:t>
            </a:r>
            <a:r>
              <a:rPr lang="es-AR" sz="3600" b="0" i="1" u="none" strike="noStrike" cap="none" dirty="0" err="1">
                <a:solidFill>
                  <a:srgbClr val="000000"/>
                </a:solidFill>
                <a:latin typeface="Anton"/>
                <a:ea typeface="Anton"/>
                <a:cs typeface="Anton"/>
                <a:sym typeface="Anton"/>
              </a:rPr>
              <a:t>Analytics</a:t>
            </a:r>
            <a:endParaRPr sz="3600" b="0" i="1" u="none" strike="noStrike" cap="none" dirty="0">
              <a:solidFill>
                <a:srgbClr val="000000"/>
              </a:solidFill>
              <a:latin typeface="Anton"/>
              <a:ea typeface="Anton"/>
              <a:cs typeface="Anton"/>
              <a:sym typeface="Anton"/>
            </a:endParaRPr>
          </a:p>
        </p:txBody>
      </p:sp>
      <p:sp>
        <p:nvSpPr>
          <p:cNvPr id="342" name="Google Shape;342;p23"/>
          <p:cNvSpPr txBox="1"/>
          <p:nvPr/>
        </p:nvSpPr>
        <p:spPr>
          <a:xfrm>
            <a:off x="392576" y="1502889"/>
            <a:ext cx="8358848" cy="2698302"/>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2800"/>
              <a:buFont typeface="Arial"/>
              <a:buNone/>
            </a:pPr>
            <a:r>
              <a:rPr lang="es-AR" sz="2800" b="0" i="0" u="none" strike="noStrike" cap="none" dirty="0">
                <a:solidFill>
                  <a:srgbClr val="000000"/>
                </a:solidFill>
                <a:latin typeface="Helvetica Neue Light"/>
                <a:ea typeface="Helvetica Neue Light"/>
                <a:cs typeface="Helvetica Neue Light"/>
                <a:sym typeface="Helvetica Neue Light"/>
              </a:rPr>
              <a:t>Conjunto de métodos e técnicas de </a:t>
            </a:r>
            <a:r>
              <a:rPr lang="es-AR" sz="2800" b="0" i="0" u="none" strike="noStrike" cap="none" dirty="0" err="1">
                <a:solidFill>
                  <a:srgbClr val="000000"/>
                </a:solidFill>
                <a:latin typeface="Helvetica Neue Light"/>
                <a:ea typeface="Helvetica Neue Light"/>
                <a:cs typeface="Helvetica Neue Light"/>
                <a:sym typeface="Helvetica Neue Light"/>
              </a:rPr>
              <a:t>medição</a:t>
            </a:r>
            <a:r>
              <a:rPr lang="es-AR" sz="2800" b="0" i="0" u="none" strike="noStrike" cap="none" dirty="0">
                <a:solidFill>
                  <a:srgbClr val="000000"/>
                </a:solidFill>
                <a:latin typeface="Helvetica Neue Light"/>
                <a:ea typeface="Helvetica Neue Light"/>
                <a:cs typeface="Helvetica Neue Light"/>
                <a:sym typeface="Helvetica Neue Light"/>
              </a:rPr>
              <a:t> que </a:t>
            </a:r>
            <a:r>
              <a:rPr lang="es-AR" sz="2800" b="0" i="0" u="none" strike="noStrike" cap="none" dirty="0" err="1">
                <a:solidFill>
                  <a:srgbClr val="000000"/>
                </a:solidFill>
                <a:latin typeface="Helvetica Neue Light"/>
                <a:ea typeface="Helvetica Neue Light"/>
                <a:cs typeface="Helvetica Neue Light"/>
                <a:sym typeface="Helvetica Neue Light"/>
              </a:rPr>
              <a:t>permitem</a:t>
            </a:r>
            <a:r>
              <a:rPr lang="es-AR" sz="2800" b="0" i="0" u="none" strike="noStrike" cap="none" dirty="0">
                <a:solidFill>
                  <a:srgbClr val="000000"/>
                </a:solidFill>
                <a:latin typeface="Helvetica Neue Light"/>
                <a:ea typeface="Helvetica Neue Light"/>
                <a:cs typeface="Helvetica Neue Light"/>
                <a:sym typeface="Helvetica Neue Light"/>
              </a:rPr>
              <a:t> gerenciar a </a:t>
            </a:r>
            <a:r>
              <a:rPr lang="es-AR" sz="2800" b="0" i="0" u="none" strike="noStrike" cap="none" dirty="0" err="1">
                <a:solidFill>
                  <a:srgbClr val="000000"/>
                </a:solidFill>
                <a:latin typeface="Helvetica Neue Light"/>
                <a:ea typeface="Helvetica Neue Light"/>
                <a:cs typeface="Helvetica Neue Light"/>
                <a:sym typeface="Helvetica Neue Light"/>
              </a:rPr>
              <a:t>informação</a:t>
            </a:r>
            <a:r>
              <a:rPr lang="es-AR" sz="2800" b="0" i="0" u="none" strike="noStrike" cap="none" dirty="0">
                <a:solidFill>
                  <a:srgbClr val="000000"/>
                </a:solidFill>
                <a:latin typeface="Helvetica Neue Light"/>
                <a:ea typeface="Helvetica Neue Light"/>
                <a:cs typeface="Helvetica Neue Light"/>
                <a:sym typeface="Helvetica Neue Light"/>
              </a:rPr>
              <a:t> em </a:t>
            </a:r>
            <a:r>
              <a:rPr lang="es-AR" sz="2800" b="0" i="0" u="none" strike="noStrike" cap="none" dirty="0" err="1">
                <a:solidFill>
                  <a:srgbClr val="000000"/>
                </a:solidFill>
                <a:latin typeface="Helvetica Neue Light"/>
                <a:ea typeface="Helvetica Neue Light"/>
                <a:cs typeface="Helvetica Neue Light"/>
                <a:sym typeface="Helvetica Neue Light"/>
              </a:rPr>
              <a:t>três</a:t>
            </a:r>
            <a:r>
              <a:rPr lang="es-AR" sz="2800" b="0" i="0" u="none" strike="noStrike" cap="none" dirty="0">
                <a:solidFill>
                  <a:srgbClr val="000000"/>
                </a:solidFill>
                <a:latin typeface="Helvetica Neue Light"/>
                <a:ea typeface="Helvetica Neue Light"/>
                <a:cs typeface="Helvetica Neue Light"/>
                <a:sym typeface="Helvetica Neue Light"/>
              </a:rPr>
              <a:t> etapas </a:t>
            </a:r>
            <a:r>
              <a:rPr lang="es-AR" sz="2800" b="0" i="0" u="none" strike="noStrike" cap="none" dirty="0" err="1">
                <a:solidFill>
                  <a:srgbClr val="000000"/>
                </a:solidFill>
                <a:latin typeface="Helvetica Neue Light"/>
                <a:ea typeface="Helvetica Neue Light"/>
                <a:cs typeface="Helvetica Neue Light"/>
                <a:sym typeface="Helvetica Neue Light"/>
              </a:rPr>
              <a:t>principais</a:t>
            </a:r>
            <a:r>
              <a:rPr lang="es-AR" sz="2800" b="0" i="0" u="none" strike="noStrike" cap="none" dirty="0">
                <a:solidFill>
                  <a:srgbClr val="000000"/>
                </a:solidFill>
                <a:latin typeface="Helvetica Neue Light"/>
                <a:ea typeface="Helvetica Neue Light"/>
                <a:cs typeface="Helvetica Neue Light"/>
                <a:sym typeface="Helvetica Neue Light"/>
              </a:rPr>
              <a:t>: </a:t>
            </a:r>
            <a:r>
              <a:rPr lang="es-AR" sz="2800" b="1" i="0" u="none" strike="noStrike" cap="none" dirty="0">
                <a:solidFill>
                  <a:srgbClr val="000000"/>
                </a:solidFill>
                <a:latin typeface="Helvetica Neue"/>
                <a:ea typeface="Helvetica Neue"/>
                <a:cs typeface="Helvetica Neue"/>
                <a:sym typeface="Helvetica Neue"/>
              </a:rPr>
              <a:t>coleta, </a:t>
            </a:r>
            <a:r>
              <a:rPr lang="es-AR" sz="2800" b="1" i="0" u="none" strike="noStrike" cap="none" dirty="0" err="1">
                <a:solidFill>
                  <a:srgbClr val="000000"/>
                </a:solidFill>
                <a:latin typeface="Helvetica Neue"/>
                <a:ea typeface="Helvetica Neue"/>
                <a:cs typeface="Helvetica Neue"/>
                <a:sym typeface="Helvetica Neue"/>
              </a:rPr>
              <a:t>transformação</a:t>
            </a:r>
            <a:r>
              <a:rPr lang="es-AR" sz="2800" b="1" i="0" u="none" strike="noStrike" cap="none" dirty="0">
                <a:solidFill>
                  <a:srgbClr val="000000"/>
                </a:solidFill>
                <a:latin typeface="Helvetica Neue"/>
                <a:ea typeface="Helvetica Neue"/>
                <a:cs typeface="Helvetica Neue"/>
                <a:sym typeface="Helvetica Neue"/>
              </a:rPr>
              <a:t> e </a:t>
            </a:r>
            <a:r>
              <a:rPr lang="es-AR" sz="2800" b="1" i="0" u="none" strike="noStrike" cap="none" dirty="0" err="1">
                <a:solidFill>
                  <a:srgbClr val="000000"/>
                </a:solidFill>
                <a:latin typeface="Helvetica Neue"/>
                <a:ea typeface="Helvetica Neue"/>
                <a:cs typeface="Helvetica Neue"/>
                <a:sym typeface="Helvetica Neue"/>
              </a:rPr>
              <a:t>visualização</a:t>
            </a:r>
            <a:r>
              <a:rPr lang="es-AR" sz="2800" dirty="0">
                <a:latin typeface="Helvetica Neue Light"/>
                <a:ea typeface="Helvetica Neue"/>
                <a:cs typeface="Helvetica Neue"/>
                <a:sym typeface="Helvetica Neue Light"/>
              </a:rPr>
              <a:t>. </a:t>
            </a:r>
          </a:p>
          <a:p>
            <a:pPr marL="0" marR="0" lvl="0" indent="0" algn="ctr" rtl="0">
              <a:lnSpc>
                <a:spcPct val="115000"/>
              </a:lnSpc>
              <a:spcBef>
                <a:spcPts val="0"/>
              </a:spcBef>
              <a:spcAft>
                <a:spcPts val="0"/>
              </a:spcAft>
              <a:buClr>
                <a:srgbClr val="000000"/>
              </a:buClr>
              <a:buSzPts val="2800"/>
              <a:buFont typeface="Arial"/>
              <a:buNone/>
            </a:pPr>
            <a:endParaRPr lang="es-AR" sz="2800" b="0" i="0" u="none" strike="noStrike" cap="none" dirty="0">
              <a:solidFill>
                <a:srgbClr val="000000"/>
              </a:solidFill>
              <a:latin typeface="Helvetica Neue Light"/>
              <a:ea typeface="Helvetica Neue Light"/>
              <a:cs typeface="Helvetica Neue Light"/>
              <a:sym typeface="Helvetica Neue Light"/>
            </a:endParaRPr>
          </a:p>
          <a:p>
            <a:pPr marL="0" marR="0" lvl="0" indent="0" algn="ctr" rtl="0">
              <a:lnSpc>
                <a:spcPct val="115000"/>
              </a:lnSpc>
              <a:spcBef>
                <a:spcPts val="0"/>
              </a:spcBef>
              <a:spcAft>
                <a:spcPts val="0"/>
              </a:spcAft>
              <a:buClr>
                <a:srgbClr val="000000"/>
              </a:buClr>
              <a:buSzPts val="2800"/>
              <a:buFont typeface="Arial"/>
              <a:buNone/>
            </a:pPr>
            <a:r>
              <a:rPr lang="es-AR" sz="2800" b="0" i="0" u="none" strike="noStrike" cap="none" dirty="0" err="1">
                <a:solidFill>
                  <a:srgbClr val="000000"/>
                </a:solidFill>
                <a:latin typeface="Helvetica Neue Light"/>
                <a:ea typeface="Helvetica Neue Light"/>
                <a:cs typeface="Helvetica Neue Light"/>
                <a:sym typeface="Helvetica Neue Light"/>
              </a:rPr>
              <a:t>Peç</a:t>
            </a:r>
            <a:r>
              <a:rPr lang="es-AR" sz="2800" dirty="0" err="1">
                <a:latin typeface="Helvetica Neue Light"/>
                <a:ea typeface="Helvetica Neue Light"/>
                <a:cs typeface="Helvetica Neue Light"/>
                <a:sym typeface="Helvetica Neue Light"/>
              </a:rPr>
              <a:t>a</a:t>
            </a:r>
            <a:r>
              <a:rPr lang="es-AR" sz="2800" dirty="0">
                <a:latin typeface="Helvetica Neue Light"/>
                <a:ea typeface="Helvetica Neue Light"/>
                <a:cs typeface="Helvetica Neue Light"/>
                <a:sym typeface="Helvetica Neue Light"/>
              </a:rPr>
              <a:t> Central: Dados.</a:t>
            </a:r>
            <a:endParaRPr lang="es-AR" sz="2800" b="0" i="0" u="none" strike="noStrike" cap="none" dirty="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0"/>
        <p:cNvGrpSpPr/>
        <p:nvPr/>
      </p:nvGrpSpPr>
      <p:grpSpPr>
        <a:xfrm>
          <a:off x="0" y="0"/>
          <a:ext cx="0" cy="0"/>
          <a:chOff x="0" y="0"/>
          <a:chExt cx="0" cy="0"/>
        </a:xfrm>
      </p:grpSpPr>
      <p:sp>
        <p:nvSpPr>
          <p:cNvPr id="581" name="Google Shape;581;p53"/>
          <p:cNvSpPr txBox="1">
            <a:spLocks noGrp="1"/>
          </p:cNvSpPr>
          <p:nvPr>
            <p:ph type="ctrTitle"/>
          </p:nvPr>
        </p:nvSpPr>
        <p:spPr>
          <a:xfrm>
            <a:off x="1186650" y="519413"/>
            <a:ext cx="6770700" cy="724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4500"/>
              <a:buNone/>
            </a:pPr>
            <a:r>
              <a:rPr lang="es-AR" sz="3600" i="1" dirty="0">
                <a:latin typeface="Anton"/>
                <a:ea typeface="Anton"/>
                <a:cs typeface="Anton"/>
                <a:sym typeface="Anton"/>
              </a:rPr>
              <a:t>COMO SÃO OS DADOS?</a:t>
            </a:r>
            <a:endParaRPr sz="3600" i="1" dirty="0">
              <a:latin typeface="Anton"/>
              <a:ea typeface="Anton"/>
              <a:cs typeface="Anton"/>
              <a:sym typeface="Anton"/>
            </a:endParaRPr>
          </a:p>
        </p:txBody>
      </p:sp>
      <p:pic>
        <p:nvPicPr>
          <p:cNvPr id="583" name="Google Shape;583;p53"/>
          <p:cNvPicPr preferRelativeResize="0"/>
          <p:nvPr/>
        </p:nvPicPr>
        <p:blipFill rotWithShape="1">
          <a:blip r:embed="rId3">
            <a:alphaModFix/>
          </a:blip>
          <a:srcRect/>
          <a:stretch/>
        </p:blipFill>
        <p:spPr>
          <a:xfrm>
            <a:off x="1284441" y="1339906"/>
            <a:ext cx="6575117" cy="305133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53"/>
          <p:cNvSpPr txBox="1">
            <a:spLocks noGrp="1"/>
          </p:cNvSpPr>
          <p:nvPr>
            <p:ph type="ctrTitle"/>
          </p:nvPr>
        </p:nvSpPr>
        <p:spPr>
          <a:xfrm>
            <a:off x="1186650" y="519413"/>
            <a:ext cx="6770700" cy="724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SzPts val="4500"/>
              <a:buNone/>
            </a:pPr>
            <a:r>
              <a:rPr lang="es-AR" sz="3600" i="1" dirty="0">
                <a:latin typeface="Anton"/>
                <a:ea typeface="Anton"/>
                <a:cs typeface="Anton"/>
                <a:sym typeface="Anton"/>
              </a:rPr>
              <a:t>COMO SÃO OS DADOS?</a:t>
            </a:r>
            <a:endParaRPr sz="3600" i="1" dirty="0">
              <a:latin typeface="Anton"/>
              <a:ea typeface="Anton"/>
              <a:cs typeface="Anton"/>
              <a:sym typeface="Anton"/>
            </a:endParaRPr>
          </a:p>
        </p:txBody>
      </p:sp>
      <p:pic>
        <p:nvPicPr>
          <p:cNvPr id="583" name="Google Shape;583;p53"/>
          <p:cNvPicPr preferRelativeResize="0"/>
          <p:nvPr/>
        </p:nvPicPr>
        <p:blipFill rotWithShape="1">
          <a:blip r:embed="rId3">
            <a:alphaModFix/>
          </a:blip>
          <a:srcRect/>
          <a:stretch/>
        </p:blipFill>
        <p:spPr>
          <a:xfrm>
            <a:off x="1284441" y="1339907"/>
            <a:ext cx="4733587" cy="1701006"/>
          </a:xfrm>
          <a:prstGeom prst="rect">
            <a:avLst/>
          </a:prstGeom>
          <a:noFill/>
          <a:ln>
            <a:noFill/>
          </a:ln>
        </p:spPr>
      </p:pic>
      <p:sp>
        <p:nvSpPr>
          <p:cNvPr id="6" name="CaixaDeTexto 5">
            <a:extLst>
              <a:ext uri="{FF2B5EF4-FFF2-40B4-BE49-F238E27FC236}">
                <a16:creationId xmlns:a16="http://schemas.microsoft.com/office/drawing/2014/main" id="{5F108001-1EB3-4304-9E67-68BEA0B86BA5}"/>
              </a:ext>
            </a:extLst>
          </p:cNvPr>
          <p:cNvSpPr txBox="1"/>
          <p:nvPr/>
        </p:nvSpPr>
        <p:spPr>
          <a:xfrm>
            <a:off x="6047469" y="3278269"/>
            <a:ext cx="1063256" cy="307777"/>
          </a:xfrm>
          <a:prstGeom prst="rect">
            <a:avLst/>
          </a:prstGeom>
          <a:noFill/>
        </p:spPr>
        <p:txBody>
          <a:bodyPr wrap="square">
            <a:spAutoFit/>
          </a:bodyPr>
          <a:lstStyle/>
          <a:p>
            <a:r>
              <a:rPr lang="es-AR" sz="1400" b="0" i="0" u="none" strike="noStrike" cap="none" dirty="0">
                <a:solidFill>
                  <a:srgbClr val="000000"/>
                </a:solidFill>
                <a:latin typeface="Helvetica Neue Light"/>
                <a:ea typeface="Helvetica Neue Light"/>
                <a:cs typeface="Helvetica Neue Light"/>
                <a:sym typeface="Helvetica Neue Light"/>
              </a:rPr>
              <a:t>Texto Puro</a:t>
            </a:r>
            <a:endParaRPr lang="pt-BR" dirty="0"/>
          </a:p>
        </p:txBody>
      </p:sp>
      <p:pic>
        <p:nvPicPr>
          <p:cNvPr id="4" name="Gráfico 3" descr="Nota musical com preenchimento sólido">
            <a:extLst>
              <a:ext uri="{FF2B5EF4-FFF2-40B4-BE49-F238E27FC236}">
                <a16:creationId xmlns:a16="http://schemas.microsoft.com/office/drawing/2014/main" id="{8A3D4251-F765-45F4-8326-CC1D703611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4441" y="3481878"/>
            <a:ext cx="914400" cy="914400"/>
          </a:xfrm>
          <a:prstGeom prst="rect">
            <a:avLst/>
          </a:prstGeom>
        </p:spPr>
      </p:pic>
      <p:pic>
        <p:nvPicPr>
          <p:cNvPr id="7" name="Gráfico 6" descr="Documento com preenchimento sólido">
            <a:extLst>
              <a:ext uri="{FF2B5EF4-FFF2-40B4-BE49-F238E27FC236}">
                <a16:creationId xmlns:a16="http://schemas.microsoft.com/office/drawing/2014/main" id="{4B3F1631-243E-4945-AD35-B7B368A4B3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53525" y="1881500"/>
            <a:ext cx="914400" cy="914400"/>
          </a:xfrm>
          <a:prstGeom prst="rect">
            <a:avLst/>
          </a:prstGeom>
        </p:spPr>
      </p:pic>
      <p:pic>
        <p:nvPicPr>
          <p:cNvPr id="9" name="Imagem 8" descr="Livro com capa colorida&#10;&#10;Descrição gerada automaticamente com confiança baixa">
            <a:extLst>
              <a:ext uri="{FF2B5EF4-FFF2-40B4-BE49-F238E27FC236}">
                <a16:creationId xmlns:a16="http://schemas.microsoft.com/office/drawing/2014/main" id="{6BC00EF9-702E-4FC3-8F62-24BC137C6690}"/>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4011869" y="3174791"/>
            <a:ext cx="1270056" cy="1815509"/>
          </a:xfrm>
          <a:prstGeom prst="rect">
            <a:avLst/>
          </a:prstGeom>
        </p:spPr>
      </p:pic>
      <p:pic>
        <p:nvPicPr>
          <p:cNvPr id="11" name="Gráfico 10" descr="África com preenchimento sólido">
            <a:extLst>
              <a:ext uri="{FF2B5EF4-FFF2-40B4-BE49-F238E27FC236}">
                <a16:creationId xmlns:a16="http://schemas.microsoft.com/office/drawing/2014/main" id="{2E98C734-EE57-4FD7-8924-644C723F1D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06586" y="3989622"/>
            <a:ext cx="914400" cy="914400"/>
          </a:xfrm>
          <a:prstGeom prst="rect">
            <a:avLst/>
          </a:prstGeom>
        </p:spPr>
      </p:pic>
      <p:pic>
        <p:nvPicPr>
          <p:cNvPr id="13" name="Gráfico 12" descr="Binário com preenchimento sólido">
            <a:extLst>
              <a:ext uri="{FF2B5EF4-FFF2-40B4-BE49-F238E27FC236}">
                <a16:creationId xmlns:a16="http://schemas.microsoft.com/office/drawing/2014/main" id="{410CE078-5A66-425F-B8D1-F3BB70B0381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72808" y="3481878"/>
            <a:ext cx="914400" cy="914400"/>
          </a:xfrm>
          <a:prstGeom prst="rect">
            <a:avLst/>
          </a:prstGeom>
        </p:spPr>
      </p:pic>
    </p:spTree>
    <p:extLst>
      <p:ext uri="{BB962C8B-B14F-4D97-AF65-F5344CB8AC3E}">
        <p14:creationId xmlns:p14="http://schemas.microsoft.com/office/powerpoint/2010/main" val="9900369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66633">
              <a:srgbClr val="4EB0A8"/>
            </a:gs>
            <a:gs pos="87129">
              <a:srgbClr val="43D7AA"/>
            </a:gs>
            <a:gs pos="77300">
              <a:srgbClr val="48C4A9"/>
            </a:gs>
            <a:gs pos="0">
              <a:srgbClr val="7030A0"/>
            </a:gs>
            <a:gs pos="100000">
              <a:srgbClr val="3CEFAB"/>
            </a:gs>
          </a:gsLst>
          <a:lin ang="10800025" scaled="0"/>
        </a:gradFill>
        <a:effectLst/>
      </p:bgPr>
    </p:bg>
    <p:spTree>
      <p:nvGrpSpPr>
        <p:cNvPr id="1" name="Shape 339"/>
        <p:cNvGrpSpPr/>
        <p:nvPr/>
      </p:nvGrpSpPr>
      <p:grpSpPr>
        <a:xfrm>
          <a:off x="0" y="0"/>
          <a:ext cx="0" cy="0"/>
          <a:chOff x="0" y="0"/>
          <a:chExt cx="0" cy="0"/>
        </a:xfrm>
      </p:grpSpPr>
      <p:sp>
        <p:nvSpPr>
          <p:cNvPr id="340" name="Google Shape;340;p23"/>
          <p:cNvSpPr txBox="1"/>
          <p:nvPr/>
        </p:nvSpPr>
        <p:spPr>
          <a:xfrm>
            <a:off x="1015761" y="2077200"/>
            <a:ext cx="7023652"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AR" sz="9600" b="0" i="1" u="none" strike="noStrike" cap="none" dirty="0" err="1">
                <a:solidFill>
                  <a:srgbClr val="000000"/>
                </a:solidFill>
                <a:latin typeface="Anton"/>
                <a:ea typeface="Anton"/>
                <a:cs typeface="Anton"/>
                <a:sym typeface="Anton"/>
              </a:rPr>
              <a:t>Tudo</a:t>
            </a:r>
            <a:r>
              <a:rPr lang="es-AR" sz="9600" b="0" i="1" u="none" strike="noStrike" cap="none" dirty="0">
                <a:solidFill>
                  <a:srgbClr val="000000"/>
                </a:solidFill>
                <a:latin typeface="Anton"/>
                <a:ea typeface="Anton"/>
                <a:cs typeface="Anton"/>
                <a:sym typeface="Anton"/>
              </a:rPr>
              <a:t> é Dado</a:t>
            </a:r>
            <a:endParaRPr sz="9600" b="0" i="1" u="none" strike="noStrike" cap="none" dirty="0">
              <a:solidFill>
                <a:srgbClr val="000000"/>
              </a:solidFill>
              <a:latin typeface="Anton"/>
              <a:ea typeface="Anton"/>
              <a:cs typeface="Anton"/>
              <a:sym typeface="Anton"/>
            </a:endParaRPr>
          </a:p>
        </p:txBody>
      </p:sp>
    </p:spTree>
    <p:extLst>
      <p:ext uri="{BB962C8B-B14F-4D97-AF65-F5344CB8AC3E}">
        <p14:creationId xmlns:p14="http://schemas.microsoft.com/office/powerpoint/2010/main" val="8952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8" name="Google Shape;348;p24"/>
          <p:cNvSpPr txBox="1"/>
          <p:nvPr/>
        </p:nvSpPr>
        <p:spPr>
          <a:xfrm>
            <a:off x="896491" y="469058"/>
            <a:ext cx="7279946" cy="989100"/>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00000"/>
              </a:lnSpc>
              <a:spcBef>
                <a:spcPts val="0"/>
              </a:spcBef>
              <a:spcAft>
                <a:spcPts val="0"/>
              </a:spcAft>
              <a:buClr>
                <a:srgbClr val="000000"/>
              </a:buClr>
              <a:buSzPts val="3600"/>
              <a:buFont typeface="Arial"/>
              <a:buNone/>
            </a:pPr>
            <a:r>
              <a:rPr lang="es-AR" sz="3600" b="0" i="1" u="none" strike="noStrike" cap="none" dirty="0">
                <a:solidFill>
                  <a:srgbClr val="000000"/>
                </a:solidFill>
                <a:latin typeface="Anton"/>
                <a:ea typeface="Anton"/>
                <a:cs typeface="Anton"/>
                <a:sym typeface="Anton"/>
              </a:rPr>
              <a:t>DADOS </a:t>
            </a:r>
            <a:r>
              <a:rPr lang="es-AR" sz="3600" i="1" dirty="0">
                <a:latin typeface="Anton"/>
                <a:ea typeface="Anton"/>
                <a:cs typeface="Anton"/>
                <a:sym typeface="Anton"/>
              </a:rPr>
              <a:t>     </a:t>
            </a:r>
            <a:r>
              <a:rPr lang="es-AR" sz="3600" b="0" i="1" u="none" strike="noStrike" cap="none" dirty="0">
                <a:solidFill>
                  <a:srgbClr val="000000"/>
                </a:solidFill>
                <a:latin typeface="Anton"/>
                <a:ea typeface="Anton"/>
                <a:cs typeface="Anton"/>
                <a:sym typeface="Anton"/>
              </a:rPr>
              <a:t>    VS.	     INFORMAÇÃO</a:t>
            </a:r>
            <a:endParaRPr sz="3600" b="0" i="1" u="none" strike="noStrike" cap="none" dirty="0">
              <a:solidFill>
                <a:srgbClr val="000000"/>
              </a:solidFill>
              <a:latin typeface="Anton"/>
              <a:ea typeface="Anton"/>
              <a:cs typeface="Anton"/>
              <a:sym typeface="Anton"/>
            </a:endParaRPr>
          </a:p>
        </p:txBody>
      </p:sp>
      <p:pic>
        <p:nvPicPr>
          <p:cNvPr id="349" name="Google Shape;349;p24"/>
          <p:cNvPicPr preferRelativeResize="0"/>
          <p:nvPr/>
        </p:nvPicPr>
        <p:blipFill rotWithShape="1">
          <a:blip r:embed="rId3">
            <a:alphaModFix/>
          </a:blip>
          <a:srcRect/>
          <a:stretch/>
        </p:blipFill>
        <p:spPr>
          <a:xfrm rot="-5400000">
            <a:off x="3264690" y="-294978"/>
            <a:ext cx="2287221" cy="5340164"/>
          </a:xfrm>
          <a:prstGeom prst="rect">
            <a:avLst/>
          </a:prstGeom>
          <a:noFill/>
          <a:ln>
            <a:noFill/>
          </a:ln>
        </p:spPr>
      </p:pic>
      <p:sp>
        <p:nvSpPr>
          <p:cNvPr id="350" name="Google Shape;350;p24"/>
          <p:cNvSpPr txBox="1"/>
          <p:nvPr/>
        </p:nvSpPr>
        <p:spPr>
          <a:xfrm>
            <a:off x="1201100" y="3518725"/>
            <a:ext cx="2768700" cy="922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600"/>
              <a:buFont typeface="Arial"/>
              <a:buNone/>
            </a:pPr>
            <a:r>
              <a:rPr lang="es-AR" sz="1600" b="0" i="0" u="none" strike="noStrike" cap="none">
                <a:solidFill>
                  <a:srgbClr val="000000"/>
                </a:solidFill>
                <a:latin typeface="Helvetica Neue Light"/>
                <a:ea typeface="Helvetica Neue Light"/>
                <a:cs typeface="Helvetica Neue Light"/>
                <a:sym typeface="Helvetica Neue Light"/>
              </a:rPr>
              <a:t>Característica ou atributo </a:t>
            </a:r>
            <a:r>
              <a:rPr lang="es-AR" sz="1600" b="1" i="0" u="none" strike="noStrike" cap="none">
                <a:solidFill>
                  <a:srgbClr val="000000"/>
                </a:solidFill>
                <a:latin typeface="Helvetica Neue"/>
                <a:ea typeface="Helvetica Neue"/>
                <a:cs typeface="Helvetica Neue"/>
                <a:sym typeface="Helvetica Neue"/>
              </a:rPr>
              <a:t>sem processamento</a:t>
            </a:r>
            <a:r>
              <a:rPr lang="es-AR" sz="1600" b="0" i="0" u="none" strike="noStrike" cap="none">
                <a:solidFill>
                  <a:srgbClr val="000000"/>
                </a:solidFill>
                <a:latin typeface="Helvetica Neue Light"/>
                <a:ea typeface="Helvetica Neue Light"/>
                <a:cs typeface="Helvetica Neue Light"/>
                <a:sym typeface="Helvetica Neue Light"/>
              </a:rPr>
              <a:t>, que não informa nada por si só.</a:t>
            </a:r>
            <a:endParaRPr sz="300" b="0" i="0" u="none" strike="noStrike" cap="none">
              <a:solidFill>
                <a:srgbClr val="FFFFFF"/>
              </a:solidFill>
              <a:latin typeface="Helvetica Neue Light"/>
              <a:ea typeface="Helvetica Neue Light"/>
              <a:cs typeface="Helvetica Neue Light"/>
              <a:sym typeface="Helvetica Neue Light"/>
            </a:endParaRPr>
          </a:p>
        </p:txBody>
      </p:sp>
      <p:sp>
        <p:nvSpPr>
          <p:cNvPr id="351" name="Google Shape;351;p24"/>
          <p:cNvSpPr txBox="1"/>
          <p:nvPr/>
        </p:nvSpPr>
        <p:spPr>
          <a:xfrm>
            <a:off x="4991450" y="3518725"/>
            <a:ext cx="2768700" cy="922500"/>
          </a:xfrm>
          <a:prstGeom prst="rect">
            <a:avLst/>
          </a:prstGeom>
          <a:noFill/>
          <a:ln>
            <a:noFill/>
          </a:ln>
        </p:spPr>
        <p:txBody>
          <a:bodyPr spcFirstLastPara="1" wrap="square" lIns="91425" tIns="91425" rIns="91425" bIns="91425" anchor="ctr" anchorCtr="0">
            <a:noAutofit/>
          </a:bodyPr>
          <a:lstStyle/>
          <a:p>
            <a:pPr marL="0" marR="0" lvl="0" indent="0" algn="ctr" rtl="0">
              <a:lnSpc>
                <a:spcPct val="115000"/>
              </a:lnSpc>
              <a:spcBef>
                <a:spcPts val="0"/>
              </a:spcBef>
              <a:spcAft>
                <a:spcPts val="0"/>
              </a:spcAft>
              <a:buClr>
                <a:srgbClr val="000000"/>
              </a:buClr>
              <a:buSzPts val="1600"/>
              <a:buFont typeface="Arial"/>
              <a:buNone/>
            </a:pPr>
            <a:r>
              <a:rPr lang="es-AR" sz="1600" b="0" i="0" u="none" strike="noStrike" cap="none">
                <a:solidFill>
                  <a:srgbClr val="000000"/>
                </a:solidFill>
                <a:latin typeface="Helvetica Neue Light"/>
                <a:ea typeface="Helvetica Neue Light"/>
                <a:cs typeface="Helvetica Neue Light"/>
                <a:sym typeface="Helvetica Neue Light"/>
              </a:rPr>
              <a:t>União de </a:t>
            </a:r>
            <a:r>
              <a:rPr lang="es-AR" sz="1600" b="1" i="0" u="none" strike="noStrike" cap="none">
                <a:solidFill>
                  <a:srgbClr val="000000"/>
                </a:solidFill>
                <a:latin typeface="Helvetica Neue"/>
                <a:ea typeface="Helvetica Neue"/>
                <a:cs typeface="Helvetica Neue"/>
                <a:sym typeface="Helvetica Neue"/>
              </a:rPr>
              <a:t>dados processados</a:t>
            </a:r>
            <a:r>
              <a:rPr lang="es-AR" sz="1600" b="0" i="0" u="none" strike="noStrike" cap="none">
                <a:solidFill>
                  <a:srgbClr val="000000"/>
                </a:solidFill>
                <a:latin typeface="Helvetica Neue Light"/>
                <a:ea typeface="Helvetica Neue Light"/>
                <a:cs typeface="Helvetica Neue Light"/>
                <a:sym typeface="Helvetica Neue Light"/>
              </a:rPr>
              <a:t>, que se complementam para informar um fato/evento.</a:t>
            </a:r>
            <a:endParaRPr sz="3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3CEFAB"/>
            </a:gs>
          </a:gsLst>
          <a:lin ang="10800025" scaled="0"/>
        </a:gradFill>
        <a:effectLst/>
      </p:bgPr>
    </p:bg>
    <p:spTree>
      <p:nvGrpSpPr>
        <p:cNvPr id="1" name="Shape 339"/>
        <p:cNvGrpSpPr/>
        <p:nvPr/>
      </p:nvGrpSpPr>
      <p:grpSpPr>
        <a:xfrm>
          <a:off x="0" y="0"/>
          <a:ext cx="0" cy="0"/>
          <a:chOff x="0" y="0"/>
          <a:chExt cx="0" cy="0"/>
        </a:xfrm>
      </p:grpSpPr>
      <p:sp>
        <p:nvSpPr>
          <p:cNvPr id="11" name="Google Shape;348;p24">
            <a:extLst>
              <a:ext uri="{FF2B5EF4-FFF2-40B4-BE49-F238E27FC236}">
                <a16:creationId xmlns:a16="http://schemas.microsoft.com/office/drawing/2014/main" id="{401F1B0C-E284-4D8C-B827-4F30AD8DC1D0}"/>
              </a:ext>
            </a:extLst>
          </p:cNvPr>
          <p:cNvSpPr txBox="1"/>
          <p:nvPr/>
        </p:nvSpPr>
        <p:spPr>
          <a:xfrm rot="2383084">
            <a:off x="1445620" y="1488228"/>
            <a:ext cx="2803639" cy="583565"/>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00000"/>
              </a:lnSpc>
              <a:spcBef>
                <a:spcPts val="0"/>
              </a:spcBef>
              <a:spcAft>
                <a:spcPts val="0"/>
              </a:spcAft>
              <a:buClr>
                <a:srgbClr val="000000"/>
              </a:buClr>
              <a:buSzPts val="3600"/>
              <a:buFont typeface="Arial"/>
              <a:buNone/>
            </a:pPr>
            <a:r>
              <a:rPr lang="pt-BR" sz="3600" b="0" i="1" u="none" strike="noStrike" cap="none" dirty="0">
                <a:solidFill>
                  <a:srgbClr val="000000"/>
                </a:solidFill>
                <a:latin typeface="Anton"/>
                <a:ea typeface="Anton"/>
                <a:cs typeface="Anton"/>
                <a:sym typeface="Anton"/>
              </a:rPr>
              <a:t>ROSA</a:t>
            </a:r>
            <a:endParaRPr sz="3600" b="0" i="1" u="none" strike="noStrike" cap="none" dirty="0">
              <a:solidFill>
                <a:srgbClr val="000000"/>
              </a:solidFill>
              <a:latin typeface="Anton"/>
              <a:ea typeface="Anton"/>
              <a:cs typeface="Anton"/>
              <a:sym typeface="Anton"/>
            </a:endParaRPr>
          </a:p>
        </p:txBody>
      </p:sp>
      <p:sp>
        <p:nvSpPr>
          <p:cNvPr id="12" name="Google Shape;348;p24">
            <a:extLst>
              <a:ext uri="{FF2B5EF4-FFF2-40B4-BE49-F238E27FC236}">
                <a16:creationId xmlns:a16="http://schemas.microsoft.com/office/drawing/2014/main" id="{AE5EC962-7C00-4669-88B1-95E653DE0FD5}"/>
              </a:ext>
            </a:extLst>
          </p:cNvPr>
          <p:cNvSpPr txBox="1"/>
          <p:nvPr/>
        </p:nvSpPr>
        <p:spPr>
          <a:xfrm rot="4572272">
            <a:off x="4614336" y="2609555"/>
            <a:ext cx="2803639" cy="583565"/>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00000"/>
              </a:lnSpc>
              <a:spcBef>
                <a:spcPts val="0"/>
              </a:spcBef>
              <a:spcAft>
                <a:spcPts val="0"/>
              </a:spcAft>
              <a:buClr>
                <a:srgbClr val="000000"/>
              </a:buClr>
              <a:buSzPts val="3600"/>
              <a:buFont typeface="Arial"/>
              <a:buNone/>
            </a:pPr>
            <a:r>
              <a:rPr lang="pt-BR" sz="3600" b="0" i="1" u="none" strike="noStrike" cap="none" dirty="0">
                <a:solidFill>
                  <a:srgbClr val="000000"/>
                </a:solidFill>
                <a:latin typeface="Anton"/>
                <a:ea typeface="Anton"/>
                <a:cs typeface="Anton"/>
                <a:sym typeface="Anton"/>
              </a:rPr>
              <a:t>MANGA</a:t>
            </a:r>
            <a:endParaRPr sz="3600" b="0" i="1" u="none" strike="noStrike" cap="none" dirty="0">
              <a:solidFill>
                <a:srgbClr val="000000"/>
              </a:solidFill>
              <a:latin typeface="Anton"/>
              <a:ea typeface="Anton"/>
              <a:cs typeface="Anton"/>
              <a:sym typeface="Anton"/>
            </a:endParaRPr>
          </a:p>
        </p:txBody>
      </p:sp>
      <p:sp>
        <p:nvSpPr>
          <p:cNvPr id="13" name="Google Shape;348;p24">
            <a:extLst>
              <a:ext uri="{FF2B5EF4-FFF2-40B4-BE49-F238E27FC236}">
                <a16:creationId xmlns:a16="http://schemas.microsoft.com/office/drawing/2014/main" id="{B5EDDCB4-A449-427F-A805-FBA493F6554E}"/>
              </a:ext>
            </a:extLst>
          </p:cNvPr>
          <p:cNvSpPr txBox="1"/>
          <p:nvPr/>
        </p:nvSpPr>
        <p:spPr>
          <a:xfrm rot="18352229">
            <a:off x="3366245" y="1826349"/>
            <a:ext cx="2803639" cy="583565"/>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00000"/>
              </a:lnSpc>
              <a:spcBef>
                <a:spcPts val="0"/>
              </a:spcBef>
              <a:spcAft>
                <a:spcPts val="0"/>
              </a:spcAft>
              <a:buClr>
                <a:srgbClr val="000000"/>
              </a:buClr>
              <a:buSzPts val="3600"/>
              <a:buFont typeface="Arial"/>
              <a:buNone/>
            </a:pPr>
            <a:r>
              <a:rPr lang="pt-BR" sz="3600" b="0" i="1" u="none" strike="noStrike" cap="none" dirty="0">
                <a:solidFill>
                  <a:srgbClr val="000000"/>
                </a:solidFill>
                <a:latin typeface="Anton"/>
                <a:ea typeface="Anton"/>
                <a:cs typeface="Anton"/>
                <a:sym typeface="Anton"/>
              </a:rPr>
              <a:t>A</a:t>
            </a:r>
            <a:endParaRPr sz="3600" b="0" i="1" u="none" strike="noStrike" cap="none" dirty="0">
              <a:solidFill>
                <a:srgbClr val="000000"/>
              </a:solidFill>
              <a:latin typeface="Anton"/>
              <a:ea typeface="Anton"/>
              <a:cs typeface="Anton"/>
              <a:sym typeface="Anton"/>
            </a:endParaRPr>
          </a:p>
        </p:txBody>
      </p:sp>
      <p:sp>
        <p:nvSpPr>
          <p:cNvPr id="14" name="Google Shape;348;p24">
            <a:extLst>
              <a:ext uri="{FF2B5EF4-FFF2-40B4-BE49-F238E27FC236}">
                <a16:creationId xmlns:a16="http://schemas.microsoft.com/office/drawing/2014/main" id="{C0B73ABE-DD28-4272-891C-E3A1C5D17797}"/>
              </a:ext>
            </a:extLst>
          </p:cNvPr>
          <p:cNvSpPr txBox="1"/>
          <p:nvPr/>
        </p:nvSpPr>
        <p:spPr>
          <a:xfrm rot="1015176">
            <a:off x="2308397" y="3133276"/>
            <a:ext cx="2803639" cy="583565"/>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00000"/>
              </a:lnSpc>
              <a:spcBef>
                <a:spcPts val="0"/>
              </a:spcBef>
              <a:spcAft>
                <a:spcPts val="0"/>
              </a:spcAft>
              <a:buClr>
                <a:srgbClr val="000000"/>
              </a:buClr>
              <a:buSzPts val="3600"/>
              <a:buFont typeface="Arial"/>
              <a:buNone/>
            </a:pPr>
            <a:r>
              <a:rPr lang="pt-BR" sz="3600" i="1" dirty="0">
                <a:latin typeface="Anton"/>
                <a:ea typeface="Anton"/>
                <a:cs typeface="Anton"/>
                <a:sym typeface="Anton"/>
              </a:rPr>
              <a:t>É</a:t>
            </a:r>
            <a:endParaRPr sz="3600" b="0" i="1" u="none" strike="noStrike" cap="none" dirty="0">
              <a:solidFill>
                <a:srgbClr val="000000"/>
              </a:solidFill>
              <a:latin typeface="Anton"/>
              <a:ea typeface="Anton"/>
              <a:cs typeface="Anton"/>
              <a:sym typeface="Anton"/>
            </a:endParaRPr>
          </a:p>
        </p:txBody>
      </p:sp>
      <p:pic>
        <p:nvPicPr>
          <p:cNvPr id="3" name="Gráfico 2" descr="Banco de dados com preenchimento sólido">
            <a:extLst>
              <a:ext uri="{FF2B5EF4-FFF2-40B4-BE49-F238E27FC236}">
                <a16:creationId xmlns:a16="http://schemas.microsoft.com/office/drawing/2014/main" id="{ECF83575-F0B3-4C65-92CA-AE83796D96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2301" y="2953813"/>
            <a:ext cx="1821562" cy="1821562"/>
          </a:xfrm>
          <a:prstGeom prst="rect">
            <a:avLst/>
          </a:prstGeom>
        </p:spPr>
      </p:pic>
    </p:spTree>
    <p:extLst>
      <p:ext uri="{BB962C8B-B14F-4D97-AF65-F5344CB8AC3E}">
        <p14:creationId xmlns:p14="http://schemas.microsoft.com/office/powerpoint/2010/main" val="38388872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7" name="Google Shape;348;p24">
            <a:extLst>
              <a:ext uri="{FF2B5EF4-FFF2-40B4-BE49-F238E27FC236}">
                <a16:creationId xmlns:a16="http://schemas.microsoft.com/office/drawing/2014/main" id="{ECCE2F01-E65A-48AC-A591-F0FD0B061269}"/>
              </a:ext>
            </a:extLst>
          </p:cNvPr>
          <p:cNvSpPr txBox="1"/>
          <p:nvPr/>
        </p:nvSpPr>
        <p:spPr>
          <a:xfrm>
            <a:off x="785848" y="2015893"/>
            <a:ext cx="6751675" cy="1111714"/>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00000"/>
              </a:lnSpc>
              <a:spcBef>
                <a:spcPts val="0"/>
              </a:spcBef>
              <a:spcAft>
                <a:spcPts val="0"/>
              </a:spcAft>
              <a:buClr>
                <a:srgbClr val="000000"/>
              </a:buClr>
              <a:buSzPts val="3600"/>
              <a:buFont typeface="Arial"/>
              <a:buNone/>
            </a:pPr>
            <a:r>
              <a:rPr lang="pt-BR" sz="6600" b="0" i="1" u="none" strike="noStrike" cap="none" dirty="0">
                <a:solidFill>
                  <a:srgbClr val="000000"/>
                </a:solidFill>
                <a:latin typeface="Anton"/>
                <a:ea typeface="Anton"/>
                <a:cs typeface="Anton"/>
                <a:sym typeface="Anton"/>
              </a:rPr>
              <a:t>A MANGA É ROSA</a:t>
            </a:r>
            <a:endParaRPr sz="6600" b="0" i="1" u="none" strike="noStrike" cap="none" dirty="0">
              <a:solidFill>
                <a:srgbClr val="000000"/>
              </a:solidFill>
              <a:latin typeface="Anton"/>
              <a:ea typeface="Anton"/>
              <a:cs typeface="Anton"/>
              <a:sym typeface="Anton"/>
            </a:endParaRPr>
          </a:p>
        </p:txBody>
      </p:sp>
      <p:pic>
        <p:nvPicPr>
          <p:cNvPr id="5" name="Gráfico 4" descr="Dado com preenchimento sólido">
            <a:extLst>
              <a:ext uri="{FF2B5EF4-FFF2-40B4-BE49-F238E27FC236}">
                <a16:creationId xmlns:a16="http://schemas.microsoft.com/office/drawing/2014/main" id="{34CFE174-BD9D-4D7A-88E1-E2959139DF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832" y="368125"/>
            <a:ext cx="1391904" cy="1391904"/>
          </a:xfrm>
          <a:prstGeom prst="rect">
            <a:avLst/>
          </a:prstGeom>
        </p:spPr>
      </p:pic>
      <p:pic>
        <p:nvPicPr>
          <p:cNvPr id="10" name="Gráfico 9" descr="Dado estrutura de tópicos">
            <a:extLst>
              <a:ext uri="{FF2B5EF4-FFF2-40B4-BE49-F238E27FC236}">
                <a16:creationId xmlns:a16="http://schemas.microsoft.com/office/drawing/2014/main" id="{B270B6B7-D220-42CC-98D7-E7910388F9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017" y="2978551"/>
            <a:ext cx="1466149" cy="1466149"/>
          </a:xfrm>
          <a:prstGeom prst="rect">
            <a:avLst/>
          </a:prstGeom>
        </p:spPr>
      </p:pic>
    </p:spTree>
    <p:extLst>
      <p:ext uri="{BB962C8B-B14F-4D97-AF65-F5344CB8AC3E}">
        <p14:creationId xmlns:p14="http://schemas.microsoft.com/office/powerpoint/2010/main" val="3429898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310"/>
        <p:cNvGrpSpPr/>
        <p:nvPr/>
      </p:nvGrpSpPr>
      <p:grpSpPr>
        <a:xfrm>
          <a:off x="0" y="0"/>
          <a:ext cx="0" cy="0"/>
          <a:chOff x="0" y="0"/>
          <a:chExt cx="0" cy="0"/>
        </a:xfrm>
      </p:grpSpPr>
      <p:sp>
        <p:nvSpPr>
          <p:cNvPr id="311" name="Google Shape;311;p19"/>
          <p:cNvSpPr txBox="1"/>
          <p:nvPr/>
        </p:nvSpPr>
        <p:spPr>
          <a:xfrm>
            <a:off x="3979775" y="1134750"/>
            <a:ext cx="4624800" cy="2874000"/>
          </a:xfrm>
          <a:prstGeom prst="rect">
            <a:avLst/>
          </a:prstGeom>
          <a:noFill/>
          <a:ln>
            <a:noFill/>
          </a:ln>
        </p:spPr>
        <p:txBody>
          <a:bodyPr spcFirstLastPara="1" wrap="square" lIns="91425" tIns="91425" rIns="91425" bIns="91425" anchor="ctr" anchorCtr="0">
            <a:noAutofit/>
          </a:bodyPr>
          <a:lstStyle/>
          <a:p>
            <a:pPr marL="457200" marR="0" lvl="0" indent="-342900" algn="l" rtl="0">
              <a:lnSpc>
                <a:spcPct val="115000"/>
              </a:lnSpc>
              <a:spcBef>
                <a:spcPts val="0"/>
              </a:spcBef>
              <a:spcAft>
                <a:spcPts val="0"/>
              </a:spcAft>
              <a:buClr>
                <a:srgbClr val="000000"/>
              </a:buClr>
              <a:buSzPts val="1800"/>
              <a:buFont typeface="Arial"/>
              <a:buChar char="●"/>
            </a:pPr>
            <a:r>
              <a:rPr lang="es-AR" sz="1800" b="0" i="0" u="none" strike="noStrike" cap="none" dirty="0">
                <a:solidFill>
                  <a:srgbClr val="000000"/>
                </a:solidFill>
                <a:latin typeface="Helvetica Neue Light"/>
                <a:ea typeface="Helvetica Neue Light"/>
                <a:cs typeface="Helvetica Neue Light"/>
                <a:sym typeface="Helvetica Neue Light"/>
              </a:rPr>
              <a:t>Saber o que </a:t>
            </a:r>
            <a:r>
              <a:rPr lang="es-AR" sz="1800" b="0" i="0" u="none" strike="noStrike" cap="none" dirty="0" err="1">
                <a:solidFill>
                  <a:srgbClr val="000000"/>
                </a:solidFill>
                <a:latin typeface="Helvetica Neue Light"/>
                <a:ea typeface="Helvetica Neue Light"/>
                <a:cs typeface="Helvetica Neue Light"/>
                <a:sym typeface="Helvetica Neue Light"/>
              </a:rPr>
              <a:t>são</a:t>
            </a:r>
            <a:r>
              <a:rPr lang="es-AR" sz="1800" b="0" i="0" u="none" strike="noStrike" cap="none" dirty="0">
                <a:solidFill>
                  <a:srgbClr val="000000"/>
                </a:solidFill>
                <a:latin typeface="Helvetica Neue Light"/>
                <a:ea typeface="Helvetica Neue Light"/>
                <a:cs typeface="Helvetica Neue Light"/>
                <a:sym typeface="Helvetica Neue Light"/>
              </a:rPr>
              <a:t> dados. </a:t>
            </a:r>
            <a:endParaRPr sz="1400" b="0" i="0" u="none" strike="noStrike" cap="none" dirty="0">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s-AR" sz="1800" dirty="0">
                <a:latin typeface="Helvetica Neue Light"/>
                <a:sym typeface="Helvetica Neue Light"/>
              </a:rPr>
              <a:t>Transformar dados em </a:t>
            </a:r>
            <a:r>
              <a:rPr lang="es-AR" sz="1800" dirty="0" err="1">
                <a:latin typeface="Helvetica Neue Light"/>
                <a:sym typeface="Helvetica Neue Light"/>
              </a:rPr>
              <a:t>informações</a:t>
            </a:r>
            <a:r>
              <a:rPr lang="es-AR" sz="1800" dirty="0">
                <a:latin typeface="Helvetica Neue Light"/>
                <a:sym typeface="Helvetica Neue Light"/>
              </a:rPr>
              <a:t>.</a:t>
            </a:r>
            <a:endParaRPr sz="1400" b="0" i="0" u="none" strike="noStrike" cap="none" dirty="0">
              <a:solidFill>
                <a:srgbClr val="000000"/>
              </a:solidFill>
              <a:latin typeface="Arial"/>
              <a:ea typeface="Arial"/>
              <a:cs typeface="Arial"/>
              <a:sym typeface="Arial"/>
            </a:endParaRPr>
          </a:p>
          <a:p>
            <a:pPr marL="457200" marR="0" lvl="0" indent="-342900" algn="l" rtl="0">
              <a:lnSpc>
                <a:spcPct val="115000"/>
              </a:lnSpc>
              <a:spcBef>
                <a:spcPts val="0"/>
              </a:spcBef>
              <a:spcAft>
                <a:spcPts val="0"/>
              </a:spcAft>
              <a:buClr>
                <a:srgbClr val="000000"/>
              </a:buClr>
              <a:buSzPts val="1800"/>
              <a:buFont typeface="Arial"/>
              <a:buChar char="●"/>
            </a:pPr>
            <a:r>
              <a:rPr lang="es-AR" sz="1800" dirty="0">
                <a:latin typeface="Helvetica Neue Light"/>
                <a:ea typeface="Helvetica Neue Light"/>
                <a:cs typeface="Helvetica Neue Light"/>
                <a:sym typeface="Helvetica Neue Light"/>
              </a:rPr>
              <a:t>Entender os bancos de dados.</a:t>
            </a:r>
            <a:r>
              <a:rPr lang="es-AR" sz="1800" b="0" i="0" u="none" strike="noStrike" cap="none" dirty="0">
                <a:solidFill>
                  <a:srgbClr val="000000"/>
                </a:solidFill>
                <a:latin typeface="Helvetica Neue Light"/>
                <a:ea typeface="Helvetica Neue Light"/>
                <a:cs typeface="Helvetica Neue Light"/>
                <a:sym typeface="Helvetica Neue Light"/>
              </a:rPr>
              <a:t> </a:t>
            </a:r>
            <a:endParaRPr sz="1400" b="0" i="0" u="none" strike="noStrike" cap="none" dirty="0">
              <a:solidFill>
                <a:srgbClr val="000000"/>
              </a:solidFill>
              <a:latin typeface="Arial"/>
              <a:ea typeface="Arial"/>
              <a:cs typeface="Arial"/>
              <a:sym typeface="Arial"/>
            </a:endParaRPr>
          </a:p>
        </p:txBody>
      </p:sp>
      <p:sp>
        <p:nvSpPr>
          <p:cNvPr id="313" name="Google Shape;313;p19"/>
          <p:cNvSpPr txBox="1"/>
          <p:nvPr/>
        </p:nvSpPr>
        <p:spPr>
          <a:xfrm>
            <a:off x="373850" y="2656900"/>
            <a:ext cx="3632700" cy="989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3000"/>
              <a:buFont typeface="Arial"/>
              <a:buNone/>
            </a:pPr>
            <a:r>
              <a:rPr lang="pt-BR" sz="3000" b="0" i="1" u="none" strike="noStrike" cap="none" dirty="0">
                <a:solidFill>
                  <a:srgbClr val="000000"/>
                </a:solidFill>
                <a:latin typeface="Anton"/>
                <a:ea typeface="Anton"/>
                <a:cs typeface="Anton"/>
                <a:sym typeface="Anton"/>
              </a:rPr>
              <a:t>	OUTLINE</a:t>
            </a:r>
            <a:endParaRPr sz="3000" b="0" i="1" u="none" strike="noStrike" cap="none" dirty="0">
              <a:solidFill>
                <a:srgbClr val="000000"/>
              </a:solidFill>
              <a:latin typeface="Anton"/>
              <a:ea typeface="Anton"/>
              <a:cs typeface="Anton"/>
              <a:sym typeface="Anton"/>
            </a:endParaRPr>
          </a:p>
        </p:txBody>
      </p:sp>
      <p:pic>
        <p:nvPicPr>
          <p:cNvPr id="314" name="Google Shape;314;p19"/>
          <p:cNvPicPr preferRelativeResize="0"/>
          <p:nvPr/>
        </p:nvPicPr>
        <p:blipFill rotWithShape="1">
          <a:blip r:embed="rId3">
            <a:alphaModFix/>
          </a:blip>
          <a:srcRect/>
          <a:stretch/>
        </p:blipFill>
        <p:spPr>
          <a:xfrm>
            <a:off x="1430935" y="1470375"/>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7" name="Google Shape;348;p24">
            <a:extLst>
              <a:ext uri="{FF2B5EF4-FFF2-40B4-BE49-F238E27FC236}">
                <a16:creationId xmlns:a16="http://schemas.microsoft.com/office/drawing/2014/main" id="{ECCE2F01-E65A-48AC-A591-F0FD0B061269}"/>
              </a:ext>
            </a:extLst>
          </p:cNvPr>
          <p:cNvSpPr txBox="1"/>
          <p:nvPr/>
        </p:nvSpPr>
        <p:spPr>
          <a:xfrm>
            <a:off x="785848" y="2015893"/>
            <a:ext cx="6751675" cy="1111714"/>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00000"/>
              </a:lnSpc>
              <a:spcBef>
                <a:spcPts val="0"/>
              </a:spcBef>
              <a:spcAft>
                <a:spcPts val="0"/>
              </a:spcAft>
              <a:buClr>
                <a:srgbClr val="000000"/>
              </a:buClr>
              <a:buSzPts val="3600"/>
              <a:buFont typeface="Arial"/>
              <a:buNone/>
            </a:pPr>
            <a:r>
              <a:rPr lang="pt-BR" sz="6600" i="1" dirty="0">
                <a:latin typeface="Anton"/>
                <a:ea typeface="Anton"/>
                <a:cs typeface="Anton"/>
                <a:sym typeface="Anton"/>
              </a:rPr>
              <a:t>É ROSA A MANGA </a:t>
            </a:r>
            <a:endParaRPr lang="pt-BR" sz="6600" b="0" i="1" u="none" strike="noStrike" cap="none" dirty="0">
              <a:solidFill>
                <a:srgbClr val="000000"/>
              </a:solidFill>
              <a:latin typeface="Anton"/>
              <a:ea typeface="Anton"/>
              <a:cs typeface="Anton"/>
              <a:sym typeface="Anton"/>
            </a:endParaRPr>
          </a:p>
        </p:txBody>
      </p:sp>
      <p:pic>
        <p:nvPicPr>
          <p:cNvPr id="5" name="Gráfico 4" descr="Dado com preenchimento sólido">
            <a:extLst>
              <a:ext uri="{FF2B5EF4-FFF2-40B4-BE49-F238E27FC236}">
                <a16:creationId xmlns:a16="http://schemas.microsoft.com/office/drawing/2014/main" id="{34CFE174-BD9D-4D7A-88E1-E2959139DF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832" y="368125"/>
            <a:ext cx="1391904" cy="1391904"/>
          </a:xfrm>
          <a:prstGeom prst="rect">
            <a:avLst/>
          </a:prstGeom>
        </p:spPr>
      </p:pic>
      <p:pic>
        <p:nvPicPr>
          <p:cNvPr id="10" name="Gráfico 9" descr="Dado estrutura de tópicos">
            <a:extLst>
              <a:ext uri="{FF2B5EF4-FFF2-40B4-BE49-F238E27FC236}">
                <a16:creationId xmlns:a16="http://schemas.microsoft.com/office/drawing/2014/main" id="{B270B6B7-D220-42CC-98D7-E7910388F9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017" y="2978551"/>
            <a:ext cx="1466149" cy="1466149"/>
          </a:xfrm>
          <a:prstGeom prst="rect">
            <a:avLst/>
          </a:prstGeom>
        </p:spPr>
      </p:pic>
    </p:spTree>
    <p:extLst>
      <p:ext uri="{BB962C8B-B14F-4D97-AF65-F5344CB8AC3E}">
        <p14:creationId xmlns:p14="http://schemas.microsoft.com/office/powerpoint/2010/main" val="16591807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7" name="Google Shape;348;p24">
            <a:extLst>
              <a:ext uri="{FF2B5EF4-FFF2-40B4-BE49-F238E27FC236}">
                <a16:creationId xmlns:a16="http://schemas.microsoft.com/office/drawing/2014/main" id="{ECCE2F01-E65A-48AC-A591-F0FD0B061269}"/>
              </a:ext>
            </a:extLst>
          </p:cNvPr>
          <p:cNvSpPr txBox="1"/>
          <p:nvPr/>
        </p:nvSpPr>
        <p:spPr>
          <a:xfrm>
            <a:off x="352017" y="2015893"/>
            <a:ext cx="7846828" cy="1111714"/>
          </a:xfrm>
          <a:prstGeom prst="rect">
            <a:avLst/>
          </a:prstGeom>
          <a:noFill/>
          <a:ln>
            <a:noFill/>
          </a:ln>
        </p:spPr>
        <p:txBody>
          <a:bodyPr spcFirstLastPara="1" wrap="square" lIns="91425" tIns="91425" rIns="91425" bIns="91425" anchor="ctr" anchorCtr="0">
            <a:noAutofit/>
          </a:bodyPr>
          <a:lstStyle/>
          <a:p>
            <a:pPr marL="457200" marR="0" lvl="0" indent="457200" algn="l" rtl="0">
              <a:lnSpc>
                <a:spcPct val="100000"/>
              </a:lnSpc>
              <a:spcBef>
                <a:spcPts val="0"/>
              </a:spcBef>
              <a:spcAft>
                <a:spcPts val="0"/>
              </a:spcAft>
              <a:buClr>
                <a:srgbClr val="000000"/>
              </a:buClr>
              <a:buSzPts val="3600"/>
              <a:buFont typeface="Arial"/>
              <a:buNone/>
            </a:pPr>
            <a:r>
              <a:rPr lang="pt-BR" sz="6600" i="1" dirty="0">
                <a:latin typeface="Anton"/>
                <a:ea typeface="Anton"/>
                <a:cs typeface="Anton"/>
                <a:sym typeface="Anton"/>
              </a:rPr>
              <a:t>É ROSA A MANGA  (?)</a:t>
            </a:r>
            <a:endParaRPr lang="pt-BR" sz="6600" b="0" i="1" u="none" strike="noStrike" cap="none" dirty="0">
              <a:solidFill>
                <a:srgbClr val="000000"/>
              </a:solidFill>
              <a:latin typeface="Anton"/>
              <a:ea typeface="Anton"/>
              <a:cs typeface="Anton"/>
              <a:sym typeface="Anton"/>
            </a:endParaRPr>
          </a:p>
        </p:txBody>
      </p:sp>
      <p:pic>
        <p:nvPicPr>
          <p:cNvPr id="5" name="Gráfico 4" descr="Dado com preenchimento sólido">
            <a:extLst>
              <a:ext uri="{FF2B5EF4-FFF2-40B4-BE49-F238E27FC236}">
                <a16:creationId xmlns:a16="http://schemas.microsoft.com/office/drawing/2014/main" id="{34CFE174-BD9D-4D7A-88E1-E2959139DF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25832" y="368125"/>
            <a:ext cx="1391904" cy="1391904"/>
          </a:xfrm>
          <a:prstGeom prst="rect">
            <a:avLst/>
          </a:prstGeom>
        </p:spPr>
      </p:pic>
      <p:pic>
        <p:nvPicPr>
          <p:cNvPr id="10" name="Gráfico 9" descr="Dado estrutura de tópicos">
            <a:extLst>
              <a:ext uri="{FF2B5EF4-FFF2-40B4-BE49-F238E27FC236}">
                <a16:creationId xmlns:a16="http://schemas.microsoft.com/office/drawing/2014/main" id="{B270B6B7-D220-42CC-98D7-E7910388F9A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017" y="2978551"/>
            <a:ext cx="1466149" cy="1466149"/>
          </a:xfrm>
          <a:prstGeom prst="rect">
            <a:avLst/>
          </a:prstGeom>
        </p:spPr>
      </p:pic>
    </p:spTree>
    <p:extLst>
      <p:ext uri="{BB962C8B-B14F-4D97-AF65-F5344CB8AC3E}">
        <p14:creationId xmlns:p14="http://schemas.microsoft.com/office/powerpoint/2010/main" val="16559055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graphicFrame>
        <p:nvGraphicFramePr>
          <p:cNvPr id="2" name="Tabela 2">
            <a:extLst>
              <a:ext uri="{FF2B5EF4-FFF2-40B4-BE49-F238E27FC236}">
                <a16:creationId xmlns:a16="http://schemas.microsoft.com/office/drawing/2014/main" id="{3D98229C-AEFE-479B-814E-4FD8733B9D55}"/>
              </a:ext>
            </a:extLst>
          </p:cNvPr>
          <p:cNvGraphicFramePr>
            <a:graphicFrameLocks noGrp="1"/>
          </p:cNvGraphicFramePr>
          <p:nvPr>
            <p:extLst>
              <p:ext uri="{D42A27DB-BD31-4B8C-83A1-F6EECF244321}">
                <p14:modId xmlns:p14="http://schemas.microsoft.com/office/powerpoint/2010/main" val="413804298"/>
              </p:ext>
            </p:extLst>
          </p:nvPr>
        </p:nvGraphicFramePr>
        <p:xfrm>
          <a:off x="1350150" y="112300"/>
          <a:ext cx="6096000" cy="4907280"/>
        </p:xfrm>
        <a:graphic>
          <a:graphicData uri="http://schemas.openxmlformats.org/drawingml/2006/table">
            <a:tbl>
              <a:tblPr firstRow="1" bandRow="1">
                <a:tableStyleId>{91B7D147-C879-459C-9D59-417EB80297ED}</a:tableStyleId>
              </a:tblPr>
              <a:tblGrid>
                <a:gridCol w="3048000">
                  <a:extLst>
                    <a:ext uri="{9D8B030D-6E8A-4147-A177-3AD203B41FA5}">
                      <a16:colId xmlns:a16="http://schemas.microsoft.com/office/drawing/2014/main" val="1189631041"/>
                    </a:ext>
                  </a:extLst>
                </a:gridCol>
                <a:gridCol w="3048000">
                  <a:extLst>
                    <a:ext uri="{9D8B030D-6E8A-4147-A177-3AD203B41FA5}">
                      <a16:colId xmlns:a16="http://schemas.microsoft.com/office/drawing/2014/main" val="2138456792"/>
                    </a:ext>
                  </a:extLst>
                </a:gridCol>
              </a:tblGrid>
              <a:tr h="370840">
                <a:tc>
                  <a:txBody>
                    <a:bodyPr/>
                    <a:lstStyle/>
                    <a:p>
                      <a:pPr algn="ctr"/>
                      <a:r>
                        <a:rPr lang="es-AR" sz="2000" b="1" i="0" u="none" strike="noStrike" cap="none" dirty="0" err="1">
                          <a:solidFill>
                            <a:srgbClr val="000000"/>
                          </a:solidFill>
                          <a:latin typeface="Anton" pitchFamily="2" charset="0"/>
                          <a:ea typeface="Helvetica Neue Light"/>
                          <a:cs typeface="Helvetica Neue Light"/>
                          <a:sym typeface="Helvetica Neue Light"/>
                        </a:rPr>
                        <a:t>Informação</a:t>
                      </a:r>
                      <a:endParaRPr lang="pt-BR" sz="2000" b="1" dirty="0">
                        <a:latin typeface="Anton" pitchFamily="2" charset="0"/>
                      </a:endParaRPr>
                    </a:p>
                  </a:txBody>
                  <a:tcPr/>
                </a:tc>
                <a:tc>
                  <a:txBody>
                    <a:bodyPr/>
                    <a:lstStyle/>
                    <a:p>
                      <a:pPr algn="ctr"/>
                      <a:r>
                        <a:rPr lang="es-AR" sz="2000" b="1" i="0" u="none" strike="noStrike" cap="none" dirty="0" err="1">
                          <a:solidFill>
                            <a:srgbClr val="000000"/>
                          </a:solidFill>
                          <a:latin typeface="Anton" pitchFamily="2" charset="0"/>
                          <a:ea typeface="Helvetica Neue Light"/>
                          <a:cs typeface="Helvetica Neue Light"/>
                          <a:sym typeface="Helvetica Neue Light"/>
                        </a:rPr>
                        <a:t>Análise</a:t>
                      </a:r>
                      <a:r>
                        <a:rPr lang="es-AR" sz="2000" b="1" i="0" u="none" strike="noStrike" cap="none" dirty="0">
                          <a:solidFill>
                            <a:srgbClr val="000000"/>
                          </a:solidFill>
                          <a:latin typeface="Anton" pitchFamily="2" charset="0"/>
                          <a:ea typeface="Helvetica Neue Light"/>
                          <a:cs typeface="Helvetica Neue Light"/>
                          <a:sym typeface="Helvetica Neue Light"/>
                        </a:rPr>
                        <a:t> </a:t>
                      </a:r>
                      <a:endParaRPr lang="pt-BR" sz="2000" b="1" dirty="0">
                        <a:latin typeface="Anton" pitchFamily="2" charset="0"/>
                      </a:endParaRPr>
                    </a:p>
                  </a:txBody>
                  <a:tcPr/>
                </a:tc>
                <a:extLst>
                  <a:ext uri="{0D108BD9-81ED-4DB2-BD59-A6C34878D82A}">
                    <a16:rowId xmlns:a16="http://schemas.microsoft.com/office/drawing/2014/main" val="236854021"/>
                  </a:ext>
                </a:extLst>
              </a:tr>
              <a:tr h="370840">
                <a:tc>
                  <a:txBody>
                    <a:bodyPr/>
                    <a:lstStyle/>
                    <a:p>
                      <a:pPr algn="ctr"/>
                      <a:r>
                        <a:rPr lang="es-AR" sz="1400" b="0" i="0" u="none" strike="noStrike" cap="none" dirty="0">
                          <a:solidFill>
                            <a:srgbClr val="000000"/>
                          </a:solidFill>
                          <a:latin typeface="Helvetica Neue Light"/>
                          <a:ea typeface="Helvetica Neue Light"/>
                          <a:cs typeface="Helvetica Neue Light"/>
                          <a:sym typeface="Helvetica Neue Light"/>
                        </a:rPr>
                        <a:t>A manga é rosa</a:t>
                      </a:r>
                      <a:endParaRPr lang="pt-BR" dirty="0"/>
                    </a:p>
                  </a:txBody>
                  <a:tcPr/>
                </a:tc>
                <a:tc>
                  <a:txBody>
                    <a:bodyPr/>
                    <a:lstStyle/>
                    <a:p>
                      <a:endParaRPr lang="pt-BR" dirty="0"/>
                    </a:p>
                    <a:p>
                      <a:endParaRPr lang="pt-BR" dirty="0"/>
                    </a:p>
                    <a:p>
                      <a:endParaRPr lang="pt-BR" dirty="0"/>
                    </a:p>
                    <a:p>
                      <a:endParaRPr lang="pt-BR" dirty="0"/>
                    </a:p>
                  </a:txBody>
                  <a:tcPr/>
                </a:tc>
                <a:extLst>
                  <a:ext uri="{0D108BD9-81ED-4DB2-BD59-A6C34878D82A}">
                    <a16:rowId xmlns:a16="http://schemas.microsoft.com/office/drawing/2014/main" val="185611097"/>
                  </a:ext>
                </a:extLst>
              </a:tr>
              <a:tr h="370840">
                <a:tc>
                  <a:txBody>
                    <a:bodyPr/>
                    <a:lstStyle/>
                    <a:p>
                      <a:pPr algn="ctr"/>
                      <a:r>
                        <a:rPr lang="pt-BR" dirty="0"/>
                        <a:t>A manga é rosa</a:t>
                      </a:r>
                    </a:p>
                  </a:txBody>
                  <a:tcPr/>
                </a:tc>
                <a:tc>
                  <a:txBody>
                    <a:bodyPr/>
                    <a:lstStyle/>
                    <a:p>
                      <a:endParaRPr lang="pt-BR" dirty="0"/>
                    </a:p>
                    <a:p>
                      <a:endParaRPr lang="pt-BR" dirty="0"/>
                    </a:p>
                    <a:p>
                      <a:endParaRPr lang="pt-BR" dirty="0"/>
                    </a:p>
                    <a:p>
                      <a:endParaRPr lang="pt-BR" dirty="0"/>
                    </a:p>
                  </a:txBody>
                  <a:tcPr/>
                </a:tc>
                <a:extLst>
                  <a:ext uri="{0D108BD9-81ED-4DB2-BD59-A6C34878D82A}">
                    <a16:rowId xmlns:a16="http://schemas.microsoft.com/office/drawing/2014/main" val="2007366251"/>
                  </a:ext>
                </a:extLst>
              </a:tr>
              <a:tr h="370840">
                <a:tc>
                  <a:txBody>
                    <a:bodyPr/>
                    <a:lstStyle/>
                    <a:p>
                      <a:pPr algn="ctr"/>
                      <a:r>
                        <a:rPr lang="pt-BR" dirty="0"/>
                        <a:t>A manga rosa </a:t>
                      </a:r>
                    </a:p>
                  </a:txBody>
                  <a:tcPr/>
                </a:tc>
                <a:tc>
                  <a:txBody>
                    <a:bodyPr/>
                    <a:lstStyle/>
                    <a:p>
                      <a:endParaRPr lang="pt-BR" dirty="0"/>
                    </a:p>
                    <a:p>
                      <a:endParaRPr lang="pt-BR" dirty="0"/>
                    </a:p>
                    <a:p>
                      <a:endParaRPr lang="pt-BR" dirty="0"/>
                    </a:p>
                    <a:p>
                      <a:endParaRPr lang="pt-BR" dirty="0"/>
                    </a:p>
                  </a:txBody>
                  <a:tcPr/>
                </a:tc>
                <a:extLst>
                  <a:ext uri="{0D108BD9-81ED-4DB2-BD59-A6C34878D82A}">
                    <a16:rowId xmlns:a16="http://schemas.microsoft.com/office/drawing/2014/main" val="4263111435"/>
                  </a:ext>
                </a:extLst>
              </a:tr>
              <a:tr h="370840">
                <a:tc>
                  <a:txBody>
                    <a:bodyPr/>
                    <a:lstStyle/>
                    <a:p>
                      <a:pPr algn="ctr"/>
                      <a:r>
                        <a:rPr lang="pt-BR" dirty="0"/>
                        <a:t>É rosa a manga</a:t>
                      </a:r>
                    </a:p>
                  </a:txBody>
                  <a:tcPr/>
                </a:tc>
                <a:tc>
                  <a:txBody>
                    <a:bodyPr/>
                    <a:lstStyle/>
                    <a:p>
                      <a:endParaRPr lang="pt-BR" dirty="0"/>
                    </a:p>
                    <a:p>
                      <a:endParaRPr lang="pt-BR" dirty="0"/>
                    </a:p>
                    <a:p>
                      <a:endParaRPr lang="pt-BR" dirty="0"/>
                    </a:p>
                    <a:p>
                      <a:endParaRPr lang="pt-BR" dirty="0"/>
                    </a:p>
                  </a:txBody>
                  <a:tcPr/>
                </a:tc>
                <a:extLst>
                  <a:ext uri="{0D108BD9-81ED-4DB2-BD59-A6C34878D82A}">
                    <a16:rowId xmlns:a16="http://schemas.microsoft.com/office/drawing/2014/main" val="2813372432"/>
                  </a:ext>
                </a:extLst>
              </a:tr>
              <a:tr h="370840">
                <a:tc>
                  <a:txBody>
                    <a:bodyPr/>
                    <a:lstStyle/>
                    <a:p>
                      <a:pPr algn="ctr"/>
                      <a:r>
                        <a:rPr lang="pt-BR" dirty="0"/>
                        <a:t>É rosa a manga? </a:t>
                      </a:r>
                    </a:p>
                  </a:txBody>
                  <a:tcPr/>
                </a:tc>
                <a:tc>
                  <a:txBody>
                    <a:bodyPr/>
                    <a:lstStyle/>
                    <a:p>
                      <a:endParaRPr lang="pt-BR" dirty="0"/>
                    </a:p>
                    <a:p>
                      <a:endParaRPr lang="pt-BR" dirty="0"/>
                    </a:p>
                    <a:p>
                      <a:endParaRPr lang="pt-BR" dirty="0"/>
                    </a:p>
                  </a:txBody>
                  <a:tcPr/>
                </a:tc>
                <a:extLst>
                  <a:ext uri="{0D108BD9-81ED-4DB2-BD59-A6C34878D82A}">
                    <a16:rowId xmlns:a16="http://schemas.microsoft.com/office/drawing/2014/main" val="256345587"/>
                  </a:ext>
                </a:extLst>
              </a:tr>
            </a:tbl>
          </a:graphicData>
        </a:graphic>
      </p:graphicFrame>
      <p:pic>
        <p:nvPicPr>
          <p:cNvPr id="4" name="Imagem 3" descr="Homem de camisa branca&#10;&#10;Descrição gerada automaticamente">
            <a:extLst>
              <a:ext uri="{FF2B5EF4-FFF2-40B4-BE49-F238E27FC236}">
                <a16:creationId xmlns:a16="http://schemas.microsoft.com/office/drawing/2014/main" id="{9E217290-2FBF-41F8-846A-2EFB6486072C}"/>
              </a:ext>
            </a:extLst>
          </p:cNvPr>
          <p:cNvPicPr>
            <a:picLocks noChangeAspect="1"/>
          </p:cNvPicPr>
          <p:nvPr/>
        </p:nvPicPr>
        <p:blipFill>
          <a:blip r:embed="rId3"/>
          <a:stretch>
            <a:fillRect/>
          </a:stretch>
        </p:blipFill>
        <p:spPr>
          <a:xfrm>
            <a:off x="5493549" y="632865"/>
            <a:ext cx="609735" cy="609735"/>
          </a:xfrm>
          <a:prstGeom prst="rect">
            <a:avLst/>
          </a:prstGeom>
        </p:spPr>
      </p:pic>
      <p:pic>
        <p:nvPicPr>
          <p:cNvPr id="6" name="Imagem 5" descr="Frutas em árvore&#10;&#10;Descrição gerada automaticamente">
            <a:extLst>
              <a:ext uri="{FF2B5EF4-FFF2-40B4-BE49-F238E27FC236}">
                <a16:creationId xmlns:a16="http://schemas.microsoft.com/office/drawing/2014/main" id="{35293672-2B37-495E-896C-3E63393A40A4}"/>
              </a:ext>
            </a:extLst>
          </p:cNvPr>
          <p:cNvPicPr>
            <a:picLocks noChangeAspect="1"/>
          </p:cNvPicPr>
          <p:nvPr/>
        </p:nvPicPr>
        <p:blipFill>
          <a:blip r:embed="rId4"/>
          <a:stretch>
            <a:fillRect/>
          </a:stretch>
        </p:blipFill>
        <p:spPr>
          <a:xfrm>
            <a:off x="5539280" y="1575862"/>
            <a:ext cx="564004" cy="609735"/>
          </a:xfrm>
          <a:prstGeom prst="rect">
            <a:avLst/>
          </a:prstGeom>
        </p:spPr>
      </p:pic>
      <p:pic>
        <p:nvPicPr>
          <p:cNvPr id="8" name="Imagem 7" descr="Homem comendo banana&#10;&#10;Descrição gerada automaticamente">
            <a:extLst>
              <a:ext uri="{FF2B5EF4-FFF2-40B4-BE49-F238E27FC236}">
                <a16:creationId xmlns:a16="http://schemas.microsoft.com/office/drawing/2014/main" id="{39E3293C-A1D6-4251-9D98-890E8D8F87C8}"/>
              </a:ext>
            </a:extLst>
          </p:cNvPr>
          <p:cNvPicPr>
            <a:picLocks noChangeAspect="1"/>
          </p:cNvPicPr>
          <p:nvPr/>
        </p:nvPicPr>
        <p:blipFill>
          <a:blip r:embed="rId5"/>
          <a:stretch>
            <a:fillRect/>
          </a:stretch>
        </p:blipFill>
        <p:spPr>
          <a:xfrm>
            <a:off x="5539280" y="2518859"/>
            <a:ext cx="609735" cy="616932"/>
          </a:xfrm>
          <a:prstGeom prst="rect">
            <a:avLst/>
          </a:prstGeom>
        </p:spPr>
      </p:pic>
      <p:pic>
        <p:nvPicPr>
          <p:cNvPr id="10" name="Imagem 9" descr="Tela de celular com texto preto sobre fundo branco&#10;&#10;Descrição gerada automaticamente com confiança baixa">
            <a:extLst>
              <a:ext uri="{FF2B5EF4-FFF2-40B4-BE49-F238E27FC236}">
                <a16:creationId xmlns:a16="http://schemas.microsoft.com/office/drawing/2014/main" id="{5E90864C-6C9A-45BA-965B-0A6847540843}"/>
              </a:ext>
            </a:extLst>
          </p:cNvPr>
          <p:cNvPicPr>
            <a:picLocks noChangeAspect="1"/>
          </p:cNvPicPr>
          <p:nvPr/>
        </p:nvPicPr>
        <p:blipFill>
          <a:blip r:embed="rId6"/>
          <a:stretch>
            <a:fillRect/>
          </a:stretch>
        </p:blipFill>
        <p:spPr>
          <a:xfrm>
            <a:off x="5539280" y="4305169"/>
            <a:ext cx="609736" cy="609736"/>
          </a:xfrm>
          <a:prstGeom prst="rect">
            <a:avLst/>
          </a:prstGeom>
        </p:spPr>
      </p:pic>
      <p:pic>
        <p:nvPicPr>
          <p:cNvPr id="12" name="Imagem 11" descr="Uma imagem contendo Diagrama&#10;&#10;Descrição gerada automaticamente">
            <a:extLst>
              <a:ext uri="{FF2B5EF4-FFF2-40B4-BE49-F238E27FC236}">
                <a16:creationId xmlns:a16="http://schemas.microsoft.com/office/drawing/2014/main" id="{E797E33F-881A-428D-B50F-7295D002FB2C}"/>
              </a:ext>
            </a:extLst>
          </p:cNvPr>
          <p:cNvPicPr>
            <a:picLocks noChangeAspect="1"/>
          </p:cNvPicPr>
          <p:nvPr/>
        </p:nvPicPr>
        <p:blipFill>
          <a:blip r:embed="rId7"/>
          <a:stretch>
            <a:fillRect/>
          </a:stretch>
        </p:blipFill>
        <p:spPr>
          <a:xfrm>
            <a:off x="5493549" y="3480009"/>
            <a:ext cx="1103332" cy="609736"/>
          </a:xfrm>
          <a:prstGeom prst="rect">
            <a:avLst/>
          </a:prstGeom>
        </p:spPr>
      </p:pic>
    </p:spTree>
    <p:extLst>
      <p:ext uri="{BB962C8B-B14F-4D97-AF65-F5344CB8AC3E}">
        <p14:creationId xmlns:p14="http://schemas.microsoft.com/office/powerpoint/2010/main" val="2389651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7030A0"/>
            </a:gs>
            <a:gs pos="100000">
              <a:srgbClr val="3CEFAB"/>
            </a:gs>
          </a:gsLst>
          <a:lin ang="10800025" scaled="0"/>
        </a:gradFill>
        <a:effectLst/>
      </p:bgPr>
    </p:bg>
    <p:spTree>
      <p:nvGrpSpPr>
        <p:cNvPr id="1" name="Shape 355"/>
        <p:cNvGrpSpPr/>
        <p:nvPr/>
      </p:nvGrpSpPr>
      <p:grpSpPr>
        <a:xfrm>
          <a:off x="0" y="0"/>
          <a:ext cx="0" cy="0"/>
          <a:chOff x="0" y="0"/>
          <a:chExt cx="0" cy="0"/>
        </a:xfrm>
      </p:grpSpPr>
      <p:sp>
        <p:nvSpPr>
          <p:cNvPr id="356" name="Google Shape;356;p25"/>
          <p:cNvSpPr txBox="1"/>
          <p:nvPr/>
        </p:nvSpPr>
        <p:spPr>
          <a:xfrm>
            <a:off x="1060191" y="2077208"/>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AR" sz="3600" b="0" i="1" u="none" strike="noStrike" cap="none" dirty="0">
                <a:solidFill>
                  <a:srgbClr val="000000"/>
                </a:solidFill>
                <a:latin typeface="Anton"/>
                <a:ea typeface="Anton"/>
                <a:cs typeface="Anton"/>
                <a:sym typeface="Anton"/>
              </a:rPr>
              <a:t>E AONDE FICAM ESSES DADOS?</a:t>
            </a:r>
            <a:endParaRPr sz="3600" b="0" i="1" u="none" strike="noStrike" cap="none" dirty="0">
              <a:solidFill>
                <a:srgbClr val="000000"/>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8"/>
          <p:cNvSpPr txBox="1"/>
          <p:nvPr/>
        </p:nvSpPr>
        <p:spPr>
          <a:xfrm>
            <a:off x="596400" y="466300"/>
            <a:ext cx="79512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DEFINIÇÃO</a:t>
            </a:r>
            <a:endParaRPr sz="1400" b="0" i="0" u="none" strike="noStrike" cap="none">
              <a:solidFill>
                <a:srgbClr val="000000"/>
              </a:solidFill>
              <a:latin typeface="Arial"/>
              <a:ea typeface="Arial"/>
              <a:cs typeface="Arial"/>
              <a:sym typeface="Arial"/>
            </a:endParaRPr>
          </a:p>
        </p:txBody>
      </p:sp>
      <p:sp>
        <p:nvSpPr>
          <p:cNvPr id="476" name="Google Shape;476;p68"/>
          <p:cNvSpPr txBox="1"/>
          <p:nvPr/>
        </p:nvSpPr>
        <p:spPr>
          <a:xfrm>
            <a:off x="3106550" y="1395175"/>
            <a:ext cx="5739900" cy="2798400"/>
          </a:xfrm>
          <a:prstGeom prst="rect">
            <a:avLst/>
          </a:prstGeom>
          <a:noFill/>
          <a:ln>
            <a:noFill/>
          </a:ln>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Clr>
                <a:srgbClr val="000000"/>
              </a:buClr>
              <a:buSzPts val="1100"/>
              <a:buFont typeface="Arial"/>
              <a:buNone/>
            </a:pPr>
            <a:r>
              <a:rPr lang="pt-BR" sz="2100" b="1" i="0" u="none" strike="noStrike" cap="none">
                <a:solidFill>
                  <a:srgbClr val="222222"/>
                </a:solidFill>
                <a:latin typeface="Helvetica Neue"/>
                <a:ea typeface="Helvetica Neue"/>
                <a:cs typeface="Helvetica Neue"/>
                <a:sym typeface="Helvetica Neue"/>
              </a:rPr>
              <a:t>Conjunto de informação</a:t>
            </a:r>
            <a:r>
              <a:rPr lang="pt-BR" sz="2100" b="0" i="0" u="none" strike="noStrike" cap="none">
                <a:solidFill>
                  <a:srgbClr val="222222"/>
                </a:solidFill>
                <a:latin typeface="Helvetica Neue Light"/>
                <a:ea typeface="Helvetica Neue Light"/>
                <a:cs typeface="Helvetica Neue Light"/>
                <a:sym typeface="Helvetica Neue Light"/>
              </a:rPr>
              <a:t>, usualmente pertencente a um mesmo contexto, que é </a:t>
            </a:r>
            <a:r>
              <a:rPr lang="pt-BR" sz="2100" b="1" i="0" u="none" strike="noStrike" cap="none">
                <a:solidFill>
                  <a:srgbClr val="222222"/>
                </a:solidFill>
                <a:latin typeface="Helvetica Neue"/>
                <a:ea typeface="Helvetica Neue"/>
                <a:cs typeface="Helvetica Neue"/>
                <a:sym typeface="Helvetica Neue"/>
              </a:rPr>
              <a:t>armazenada sistematicamente</a:t>
            </a:r>
            <a:r>
              <a:rPr lang="pt-BR" sz="2100" b="0" i="0" u="none" strike="noStrike" cap="none">
                <a:solidFill>
                  <a:srgbClr val="222222"/>
                </a:solidFill>
                <a:latin typeface="Helvetica Neue Light"/>
                <a:ea typeface="Helvetica Neue Light"/>
                <a:cs typeface="Helvetica Neue Light"/>
                <a:sym typeface="Helvetica Neue Light"/>
              </a:rPr>
              <a:t> para seu uso posterior.</a:t>
            </a:r>
            <a:endParaRPr sz="1400" b="0" i="0" u="none" strike="noStrike" cap="none">
              <a:solidFill>
                <a:srgbClr val="000000"/>
              </a:solidFill>
              <a:latin typeface="Arial"/>
              <a:ea typeface="Arial"/>
              <a:cs typeface="Arial"/>
              <a:sym typeface="Arial"/>
            </a:endParaRPr>
          </a:p>
        </p:txBody>
      </p:sp>
      <p:pic>
        <p:nvPicPr>
          <p:cNvPr id="477" name="Google Shape;477;p68"/>
          <p:cNvPicPr preferRelativeResize="0"/>
          <p:nvPr/>
        </p:nvPicPr>
        <p:blipFill rotWithShape="1">
          <a:blip r:embed="rId3">
            <a:alphaModFix/>
          </a:blip>
          <a:srcRect/>
          <a:stretch/>
        </p:blipFill>
        <p:spPr>
          <a:xfrm>
            <a:off x="152400" y="1607800"/>
            <a:ext cx="2585800" cy="2585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9"/>
          <p:cNvSpPr txBox="1"/>
          <p:nvPr/>
        </p:nvSpPr>
        <p:spPr>
          <a:xfrm>
            <a:off x="596400" y="367675"/>
            <a:ext cx="79512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DB ANALÓGICAS vs. DIGITAIS</a:t>
            </a:r>
            <a:endParaRPr sz="1400" b="0" i="0" u="none" strike="noStrike" cap="none">
              <a:solidFill>
                <a:srgbClr val="000000"/>
              </a:solidFill>
              <a:latin typeface="Arial"/>
              <a:ea typeface="Arial"/>
              <a:cs typeface="Arial"/>
              <a:sym typeface="Arial"/>
            </a:endParaRPr>
          </a:p>
        </p:txBody>
      </p:sp>
      <p:pic>
        <p:nvPicPr>
          <p:cNvPr id="485" name="Google Shape;485;p69"/>
          <p:cNvPicPr preferRelativeResize="0"/>
          <p:nvPr/>
        </p:nvPicPr>
        <p:blipFill rotWithShape="1">
          <a:blip r:embed="rId3">
            <a:alphaModFix/>
          </a:blip>
          <a:srcRect l="12454" t="18540" r="11649"/>
          <a:stretch/>
        </p:blipFill>
        <p:spPr>
          <a:xfrm>
            <a:off x="708400" y="1455399"/>
            <a:ext cx="2404202" cy="1451475"/>
          </a:xfrm>
          <a:prstGeom prst="rect">
            <a:avLst/>
          </a:prstGeom>
          <a:noFill/>
          <a:ln>
            <a:noFill/>
          </a:ln>
        </p:spPr>
      </p:pic>
      <p:grpSp>
        <p:nvGrpSpPr>
          <p:cNvPr id="486" name="Google Shape;486;p69"/>
          <p:cNvGrpSpPr/>
          <p:nvPr/>
        </p:nvGrpSpPr>
        <p:grpSpPr>
          <a:xfrm>
            <a:off x="7287041" y="1356763"/>
            <a:ext cx="1627914" cy="1648732"/>
            <a:chOff x="152400" y="152400"/>
            <a:chExt cx="4172000" cy="4225350"/>
          </a:xfrm>
        </p:grpSpPr>
        <p:pic>
          <p:nvPicPr>
            <p:cNvPr id="487" name="Google Shape;487;p69"/>
            <p:cNvPicPr preferRelativeResize="0"/>
            <p:nvPr/>
          </p:nvPicPr>
          <p:blipFill rotWithShape="1">
            <a:blip r:embed="rId4">
              <a:alphaModFix/>
            </a:blip>
            <a:srcRect/>
            <a:stretch/>
          </p:blipFill>
          <p:spPr>
            <a:xfrm>
              <a:off x="152400" y="152400"/>
              <a:ext cx="2143125" cy="2143125"/>
            </a:xfrm>
            <a:prstGeom prst="rect">
              <a:avLst/>
            </a:prstGeom>
            <a:noFill/>
            <a:ln>
              <a:noFill/>
            </a:ln>
          </p:spPr>
        </p:pic>
        <p:pic>
          <p:nvPicPr>
            <p:cNvPr id="488" name="Google Shape;488;p69"/>
            <p:cNvPicPr preferRelativeResize="0"/>
            <p:nvPr/>
          </p:nvPicPr>
          <p:blipFill rotWithShape="1">
            <a:blip r:embed="rId5">
              <a:alphaModFix/>
            </a:blip>
            <a:srcRect/>
            <a:stretch/>
          </p:blipFill>
          <p:spPr>
            <a:xfrm>
              <a:off x="2181275" y="152400"/>
              <a:ext cx="2143125" cy="2143125"/>
            </a:xfrm>
            <a:prstGeom prst="rect">
              <a:avLst/>
            </a:prstGeom>
            <a:noFill/>
            <a:ln>
              <a:noFill/>
            </a:ln>
          </p:spPr>
        </p:pic>
        <p:pic>
          <p:nvPicPr>
            <p:cNvPr id="489" name="Google Shape;489;p69"/>
            <p:cNvPicPr preferRelativeResize="0"/>
            <p:nvPr/>
          </p:nvPicPr>
          <p:blipFill rotWithShape="1">
            <a:blip r:embed="rId6">
              <a:alphaModFix/>
            </a:blip>
            <a:srcRect/>
            <a:stretch/>
          </p:blipFill>
          <p:spPr>
            <a:xfrm>
              <a:off x="152400" y="2234625"/>
              <a:ext cx="2143125" cy="2143125"/>
            </a:xfrm>
            <a:prstGeom prst="rect">
              <a:avLst/>
            </a:prstGeom>
            <a:noFill/>
            <a:ln>
              <a:noFill/>
            </a:ln>
          </p:spPr>
        </p:pic>
        <p:pic>
          <p:nvPicPr>
            <p:cNvPr id="490" name="Google Shape;490;p69"/>
            <p:cNvPicPr preferRelativeResize="0"/>
            <p:nvPr/>
          </p:nvPicPr>
          <p:blipFill rotWithShape="1">
            <a:blip r:embed="rId7">
              <a:alphaModFix/>
            </a:blip>
            <a:srcRect/>
            <a:stretch/>
          </p:blipFill>
          <p:spPr>
            <a:xfrm>
              <a:off x="2181275" y="2234625"/>
              <a:ext cx="2143125" cy="2143125"/>
            </a:xfrm>
            <a:prstGeom prst="rect">
              <a:avLst/>
            </a:prstGeom>
            <a:noFill/>
            <a:ln>
              <a:noFill/>
            </a:ln>
          </p:spPr>
        </p:pic>
      </p:grpSp>
      <p:pic>
        <p:nvPicPr>
          <p:cNvPr id="491" name="Google Shape;491;p69"/>
          <p:cNvPicPr preferRelativeResize="0"/>
          <p:nvPr/>
        </p:nvPicPr>
        <p:blipFill rotWithShape="1">
          <a:blip r:embed="rId8">
            <a:alphaModFix/>
          </a:blip>
          <a:srcRect/>
          <a:stretch/>
        </p:blipFill>
        <p:spPr>
          <a:xfrm>
            <a:off x="5470575" y="1455388"/>
            <a:ext cx="1627800" cy="1627800"/>
          </a:xfrm>
          <a:prstGeom prst="rect">
            <a:avLst/>
          </a:prstGeom>
          <a:noFill/>
          <a:ln>
            <a:noFill/>
          </a:ln>
        </p:spPr>
      </p:pic>
      <p:sp>
        <p:nvSpPr>
          <p:cNvPr id="492" name="Google Shape;492;p69"/>
          <p:cNvSpPr/>
          <p:nvPr/>
        </p:nvSpPr>
        <p:spPr>
          <a:xfrm>
            <a:off x="4061250" y="1726175"/>
            <a:ext cx="1021500" cy="909900"/>
          </a:xfrm>
          <a:prstGeom prst="ellipse">
            <a:avLst/>
          </a:prstGeom>
          <a:solidFill>
            <a:srgbClr val="3CEFAB"/>
          </a:solid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1" i="0" u="none" strike="noStrike" cap="none">
                <a:solidFill>
                  <a:srgbClr val="000000"/>
                </a:solidFill>
                <a:latin typeface="Arial"/>
                <a:ea typeface="Arial"/>
                <a:cs typeface="Arial"/>
                <a:sym typeface="Arial"/>
              </a:rPr>
              <a:t>VS.</a:t>
            </a:r>
            <a:endParaRPr sz="1400" b="0" i="0" u="none" strike="noStrike" cap="none">
              <a:solidFill>
                <a:srgbClr val="000000"/>
              </a:solidFill>
              <a:latin typeface="Arial"/>
              <a:ea typeface="Arial"/>
              <a:cs typeface="Arial"/>
              <a:sym typeface="Arial"/>
            </a:endParaRPr>
          </a:p>
        </p:txBody>
      </p:sp>
      <p:sp>
        <p:nvSpPr>
          <p:cNvPr id="493" name="Google Shape;493;p69"/>
          <p:cNvSpPr txBox="1"/>
          <p:nvPr/>
        </p:nvSpPr>
        <p:spPr>
          <a:xfrm>
            <a:off x="708400" y="3254650"/>
            <a:ext cx="24042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400"/>
              <a:buFont typeface="Arial"/>
              <a:buNone/>
            </a:pPr>
            <a:r>
              <a:rPr lang="pt-BR" sz="2400" b="1" i="0" u="none" strike="noStrike" cap="none">
                <a:solidFill>
                  <a:schemeClr val="dk1"/>
                </a:solidFill>
                <a:latin typeface="Helvetica Neue"/>
                <a:ea typeface="Helvetica Neue"/>
                <a:cs typeface="Helvetica Neue"/>
                <a:sym typeface="Helvetica Neue"/>
              </a:rPr>
              <a:t>Analógicas</a:t>
            </a:r>
            <a:endParaRPr sz="2400" b="0" i="0" u="none" strike="noStrike" cap="none">
              <a:solidFill>
                <a:srgbClr val="000000"/>
              </a:solidFill>
              <a:latin typeface="Arial"/>
              <a:ea typeface="Arial"/>
              <a:cs typeface="Arial"/>
              <a:sym typeface="Arial"/>
            </a:endParaRPr>
          </a:p>
        </p:txBody>
      </p:sp>
      <p:sp>
        <p:nvSpPr>
          <p:cNvPr id="494" name="Google Shape;494;p69"/>
          <p:cNvSpPr txBox="1"/>
          <p:nvPr/>
        </p:nvSpPr>
        <p:spPr>
          <a:xfrm>
            <a:off x="5324225" y="3232813"/>
            <a:ext cx="2404200" cy="609367"/>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0"/>
              </a:spcAft>
              <a:buClr>
                <a:srgbClr val="000000"/>
              </a:buClr>
              <a:buSzPts val="2400"/>
              <a:buFont typeface="Arial"/>
              <a:buNone/>
            </a:pPr>
            <a:r>
              <a:rPr lang="pt-BR" sz="2400" b="1" i="0" u="none" strike="noStrike" cap="none">
                <a:solidFill>
                  <a:schemeClr val="dk1"/>
                </a:solidFill>
                <a:latin typeface="Helvetica Neue"/>
                <a:ea typeface="Helvetica Neue"/>
                <a:cs typeface="Helvetica Neue"/>
                <a:sym typeface="Helvetica Neue"/>
              </a:rPr>
              <a:t>Digitais</a:t>
            </a:r>
            <a:endParaRPr sz="2400" b="0" i="0" u="none" strike="noStrike" cap="none">
              <a:solidFill>
                <a:srgbClr val="000000"/>
              </a:solidFill>
              <a:latin typeface="Arial"/>
              <a:ea typeface="Arial"/>
              <a:cs typeface="Arial"/>
              <a:sym typeface="Arial"/>
            </a:endParaRPr>
          </a:p>
        </p:txBody>
      </p:sp>
      <p:sp>
        <p:nvSpPr>
          <p:cNvPr id="495" name="Google Shape;495;p69"/>
          <p:cNvSpPr txBox="1"/>
          <p:nvPr/>
        </p:nvSpPr>
        <p:spPr>
          <a:xfrm>
            <a:off x="1063463" y="3936525"/>
            <a:ext cx="26697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rgbClr val="000000"/>
                </a:solidFill>
                <a:latin typeface="Helvetica Neue Light"/>
                <a:ea typeface="Helvetica Neue Light"/>
                <a:cs typeface="Helvetica Neue Light"/>
                <a:sym typeface="Helvetica Neue Light"/>
              </a:rPr>
              <a:t>Bibliotecas organizadas</a:t>
            </a:r>
            <a:endParaRPr sz="1400" b="0" i="0" u="none" strike="noStrike" cap="none">
              <a:solidFill>
                <a:srgbClr val="000000"/>
              </a:solidFill>
              <a:latin typeface="Arial"/>
              <a:ea typeface="Arial"/>
              <a:cs typeface="Arial"/>
              <a:sym typeface="Arial"/>
            </a:endParaRPr>
          </a:p>
        </p:txBody>
      </p:sp>
      <p:sp>
        <p:nvSpPr>
          <p:cNvPr id="496" name="Google Shape;496;p69"/>
          <p:cNvSpPr txBox="1"/>
          <p:nvPr/>
        </p:nvSpPr>
        <p:spPr>
          <a:xfrm>
            <a:off x="4376050" y="3936525"/>
            <a:ext cx="2088600" cy="101563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rgbClr val="000000"/>
                </a:solidFill>
                <a:latin typeface="Helvetica Neue Light"/>
                <a:ea typeface="Helvetica Neue Light"/>
                <a:cs typeface="Helvetica Neue Light"/>
                <a:sym typeface="Helvetica Neue Light"/>
              </a:rPr>
              <a:t>Os discos rígidos ou de estado sólido</a:t>
            </a:r>
            <a:endParaRPr sz="1400" b="0" i="0" u="none" strike="noStrike" cap="none">
              <a:solidFill>
                <a:srgbClr val="000000"/>
              </a:solidFill>
              <a:latin typeface="Arial"/>
              <a:ea typeface="Arial"/>
              <a:cs typeface="Arial"/>
              <a:sym typeface="Arial"/>
            </a:endParaRPr>
          </a:p>
        </p:txBody>
      </p:sp>
      <p:sp>
        <p:nvSpPr>
          <p:cNvPr id="497" name="Google Shape;497;p69"/>
          <p:cNvSpPr txBox="1"/>
          <p:nvPr/>
        </p:nvSpPr>
        <p:spPr>
          <a:xfrm>
            <a:off x="6997750" y="3936513"/>
            <a:ext cx="22065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rgbClr val="000000"/>
                </a:solidFill>
                <a:latin typeface="Helvetica Neue Light"/>
                <a:ea typeface="Helvetica Neue Light"/>
                <a:cs typeface="Helvetica Neue Light"/>
                <a:sym typeface="Helvetica Neue Light"/>
              </a:rPr>
              <a:t>Os aplicativos de DB específicas</a:t>
            </a:r>
            <a:endParaRPr sz="1400" b="0" i="0" u="none" strike="noStrike" cap="none">
              <a:solidFill>
                <a:srgbClr val="000000"/>
              </a:solidFill>
              <a:latin typeface="Arial"/>
              <a:ea typeface="Arial"/>
              <a:cs typeface="Arial"/>
              <a:sym typeface="Arial"/>
            </a:endParaRPr>
          </a:p>
        </p:txBody>
      </p:sp>
      <p:pic>
        <p:nvPicPr>
          <p:cNvPr id="498" name="Google Shape;498;p69"/>
          <p:cNvPicPr preferRelativeResize="0"/>
          <p:nvPr/>
        </p:nvPicPr>
        <p:blipFill rotWithShape="1">
          <a:blip r:embed="rId9">
            <a:alphaModFix/>
          </a:blip>
          <a:srcRect/>
          <a:stretch/>
        </p:blipFill>
        <p:spPr>
          <a:xfrm>
            <a:off x="708400" y="4075125"/>
            <a:ext cx="415475" cy="330675"/>
          </a:xfrm>
          <a:prstGeom prst="rect">
            <a:avLst/>
          </a:prstGeom>
          <a:noFill/>
          <a:ln>
            <a:noFill/>
          </a:ln>
        </p:spPr>
      </p:pic>
      <p:pic>
        <p:nvPicPr>
          <p:cNvPr id="499" name="Google Shape;499;p69"/>
          <p:cNvPicPr preferRelativeResize="0"/>
          <p:nvPr/>
        </p:nvPicPr>
        <p:blipFill rotWithShape="1">
          <a:blip r:embed="rId9">
            <a:alphaModFix/>
          </a:blip>
          <a:srcRect/>
          <a:stretch/>
        </p:blipFill>
        <p:spPr>
          <a:xfrm>
            <a:off x="4013400" y="4075116"/>
            <a:ext cx="415475" cy="330684"/>
          </a:xfrm>
          <a:prstGeom prst="rect">
            <a:avLst/>
          </a:prstGeom>
          <a:noFill/>
          <a:ln>
            <a:noFill/>
          </a:ln>
        </p:spPr>
      </p:pic>
      <p:pic>
        <p:nvPicPr>
          <p:cNvPr id="500" name="Google Shape;500;p69"/>
          <p:cNvPicPr preferRelativeResize="0"/>
          <p:nvPr/>
        </p:nvPicPr>
        <p:blipFill rotWithShape="1">
          <a:blip r:embed="rId9">
            <a:alphaModFix/>
          </a:blip>
          <a:srcRect/>
          <a:stretch/>
        </p:blipFill>
        <p:spPr>
          <a:xfrm>
            <a:off x="6682900" y="4075125"/>
            <a:ext cx="415475"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70"/>
          <p:cNvSpPr txBox="1"/>
          <p:nvPr/>
        </p:nvSpPr>
        <p:spPr>
          <a:xfrm>
            <a:off x="372600" y="108875"/>
            <a:ext cx="8398800" cy="46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USOS MAIS FREQUENTES</a:t>
            </a:r>
            <a:endParaRPr sz="3600" b="0" i="1" u="none" strike="noStrike" cap="none">
              <a:solidFill>
                <a:srgbClr val="000000"/>
              </a:solidFill>
              <a:latin typeface="Anton"/>
              <a:ea typeface="Anton"/>
              <a:cs typeface="Anton"/>
              <a:sym typeface="Anton"/>
            </a:endParaRPr>
          </a:p>
        </p:txBody>
      </p:sp>
      <p:grpSp>
        <p:nvGrpSpPr>
          <p:cNvPr id="508" name="Google Shape;508;p70"/>
          <p:cNvGrpSpPr/>
          <p:nvPr/>
        </p:nvGrpSpPr>
        <p:grpSpPr>
          <a:xfrm>
            <a:off x="1395925" y="747938"/>
            <a:ext cx="6352125" cy="4321662"/>
            <a:chOff x="1215800" y="800338"/>
            <a:chExt cx="6352125" cy="4321662"/>
          </a:xfrm>
        </p:grpSpPr>
        <p:sp>
          <p:nvSpPr>
            <p:cNvPr id="509" name="Google Shape;509;p70"/>
            <p:cNvSpPr/>
            <p:nvPr/>
          </p:nvSpPr>
          <p:spPr>
            <a:xfrm>
              <a:off x="1782575" y="1244100"/>
              <a:ext cx="5496300" cy="3565200"/>
            </a:xfrm>
            <a:prstGeom prst="flowChartSummingJunction">
              <a:avLst/>
            </a:prstGeom>
            <a:gradFill>
              <a:gsLst>
                <a:gs pos="0">
                  <a:srgbClr val="E0FF00"/>
                </a:gs>
                <a:gs pos="100000">
                  <a:srgbClr val="3CEFAB"/>
                </a:gs>
              </a:gsLst>
              <a:lin ang="1080140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0" name="Google Shape;510;p70"/>
            <p:cNvPicPr preferRelativeResize="0"/>
            <p:nvPr/>
          </p:nvPicPr>
          <p:blipFill rotWithShape="1">
            <a:blip r:embed="rId3">
              <a:alphaModFix/>
            </a:blip>
            <a:srcRect l="18571" t="17287" r="18344" b="24484"/>
            <a:stretch/>
          </p:blipFill>
          <p:spPr>
            <a:xfrm>
              <a:off x="1215800" y="2577000"/>
              <a:ext cx="902200" cy="899400"/>
            </a:xfrm>
            <a:prstGeom prst="rect">
              <a:avLst/>
            </a:prstGeom>
            <a:noFill/>
            <a:ln>
              <a:noFill/>
            </a:ln>
          </p:spPr>
        </p:pic>
        <p:pic>
          <p:nvPicPr>
            <p:cNvPr id="511" name="Google Shape;511;p70"/>
            <p:cNvPicPr preferRelativeResize="0"/>
            <p:nvPr/>
          </p:nvPicPr>
          <p:blipFill rotWithShape="1">
            <a:blip r:embed="rId4">
              <a:alphaModFix/>
            </a:blip>
            <a:srcRect/>
            <a:stretch/>
          </p:blipFill>
          <p:spPr>
            <a:xfrm>
              <a:off x="4120900" y="800338"/>
              <a:ext cx="902200" cy="902200"/>
            </a:xfrm>
            <a:prstGeom prst="rect">
              <a:avLst/>
            </a:prstGeom>
            <a:noFill/>
            <a:ln>
              <a:noFill/>
            </a:ln>
          </p:spPr>
        </p:pic>
        <p:pic>
          <p:nvPicPr>
            <p:cNvPr id="512" name="Google Shape;512;p70"/>
            <p:cNvPicPr preferRelativeResize="0"/>
            <p:nvPr/>
          </p:nvPicPr>
          <p:blipFill rotWithShape="1">
            <a:blip r:embed="rId5">
              <a:alphaModFix/>
            </a:blip>
            <a:srcRect/>
            <a:stretch/>
          </p:blipFill>
          <p:spPr>
            <a:xfrm>
              <a:off x="4109950" y="4197900"/>
              <a:ext cx="924100" cy="924100"/>
            </a:xfrm>
            <a:prstGeom prst="rect">
              <a:avLst/>
            </a:prstGeom>
            <a:noFill/>
            <a:ln>
              <a:noFill/>
            </a:ln>
          </p:spPr>
        </p:pic>
        <p:pic>
          <p:nvPicPr>
            <p:cNvPr id="513" name="Google Shape;513;p70"/>
            <p:cNvPicPr preferRelativeResize="0"/>
            <p:nvPr/>
          </p:nvPicPr>
          <p:blipFill rotWithShape="1">
            <a:blip r:embed="rId6">
              <a:alphaModFix/>
            </a:blip>
            <a:srcRect/>
            <a:stretch/>
          </p:blipFill>
          <p:spPr>
            <a:xfrm>
              <a:off x="6665725" y="2625425"/>
              <a:ext cx="902200" cy="902200"/>
            </a:xfrm>
            <a:prstGeom prst="rect">
              <a:avLst/>
            </a:prstGeom>
            <a:noFill/>
            <a:ln>
              <a:noFill/>
            </a:ln>
          </p:spPr>
        </p:pic>
        <p:sp>
          <p:nvSpPr>
            <p:cNvPr id="514" name="Google Shape;514;p70"/>
            <p:cNvSpPr txBox="1"/>
            <p:nvPr/>
          </p:nvSpPr>
          <p:spPr>
            <a:xfrm>
              <a:off x="3849725" y="3396150"/>
              <a:ext cx="13485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pt-BR" sz="1800" b="1" i="0" u="none" strike="noStrike" cap="none">
                  <a:solidFill>
                    <a:srgbClr val="000000"/>
                  </a:solidFill>
                  <a:latin typeface="Helvetica Neue"/>
                  <a:ea typeface="Helvetica Neue"/>
                  <a:cs typeface="Helvetica Neue"/>
                  <a:sym typeface="Helvetica Neue"/>
                </a:rPr>
                <a:t>REDES SOCIAIS</a:t>
              </a:r>
              <a:endParaRPr sz="1800" b="1" i="0" u="none" strike="noStrike" cap="none">
                <a:solidFill>
                  <a:srgbClr val="000000"/>
                </a:solidFill>
                <a:latin typeface="Helvetica Neue"/>
                <a:ea typeface="Helvetica Neue"/>
                <a:cs typeface="Helvetica Neue"/>
                <a:sym typeface="Helvetica Neue"/>
              </a:endParaRPr>
            </a:p>
          </p:txBody>
        </p:sp>
        <p:sp>
          <p:nvSpPr>
            <p:cNvPr id="515" name="Google Shape;515;p70"/>
            <p:cNvSpPr txBox="1"/>
            <p:nvPr/>
          </p:nvSpPr>
          <p:spPr>
            <a:xfrm>
              <a:off x="2058800" y="2720100"/>
              <a:ext cx="23832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pt-BR" sz="1800" b="1" i="0" u="none" strike="noStrike" cap="none">
                  <a:solidFill>
                    <a:srgbClr val="000000"/>
                  </a:solidFill>
                  <a:latin typeface="Helvetica Neue"/>
                  <a:ea typeface="Helvetica Neue"/>
                  <a:cs typeface="Helvetica Neue"/>
                  <a:sym typeface="Helvetica Neue"/>
                </a:rPr>
                <a:t>ARMAZENAMENTO MASSIVO</a:t>
              </a:r>
              <a:endParaRPr sz="1800" b="1" i="0" u="none" strike="noStrike" cap="none">
                <a:solidFill>
                  <a:srgbClr val="000000"/>
                </a:solidFill>
                <a:latin typeface="Helvetica Neue"/>
                <a:ea typeface="Helvetica Neue"/>
                <a:cs typeface="Helvetica Neue"/>
                <a:sym typeface="Helvetica Neue"/>
              </a:endParaRPr>
            </a:p>
          </p:txBody>
        </p:sp>
        <p:sp>
          <p:nvSpPr>
            <p:cNvPr id="516" name="Google Shape;516;p70"/>
            <p:cNvSpPr txBox="1"/>
            <p:nvPr/>
          </p:nvSpPr>
          <p:spPr>
            <a:xfrm>
              <a:off x="3775331" y="2072875"/>
              <a:ext cx="1497300" cy="461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pt-BR" sz="1800" b="1" i="0" u="none" strike="noStrike" cap="none">
                  <a:solidFill>
                    <a:srgbClr val="000000"/>
                  </a:solidFill>
                  <a:latin typeface="Helvetica Neue"/>
                  <a:ea typeface="Helvetica Neue"/>
                  <a:cs typeface="Helvetica Neue"/>
                  <a:sym typeface="Helvetica Neue"/>
                </a:rPr>
                <a:t>A WEB</a:t>
              </a:r>
              <a:endParaRPr sz="1800" b="1" i="0" u="none" strike="noStrike" cap="none">
                <a:solidFill>
                  <a:srgbClr val="000000"/>
                </a:solidFill>
                <a:latin typeface="Helvetica Neue"/>
                <a:ea typeface="Helvetica Neue"/>
                <a:cs typeface="Helvetica Neue"/>
                <a:sym typeface="Helvetica Neue"/>
              </a:endParaRPr>
            </a:p>
          </p:txBody>
        </p:sp>
        <p:sp>
          <p:nvSpPr>
            <p:cNvPr id="517" name="Google Shape;517;p70"/>
            <p:cNvSpPr txBox="1"/>
            <p:nvPr/>
          </p:nvSpPr>
          <p:spPr>
            <a:xfrm>
              <a:off x="5154200" y="2657250"/>
              <a:ext cx="1563600" cy="738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pt-BR" sz="1800" b="1" i="0" u="none" strike="noStrike" cap="none">
                  <a:solidFill>
                    <a:srgbClr val="000000"/>
                  </a:solidFill>
                  <a:latin typeface="Helvetica Neue"/>
                  <a:ea typeface="Helvetica Neue"/>
                  <a:cs typeface="Helvetica Neue"/>
                  <a:sym typeface="Helvetica Neue"/>
                </a:rPr>
                <a:t>ANÁLISE DE DADOS</a:t>
              </a:r>
              <a:endParaRPr sz="1800" b="1" i="0" u="none" strike="noStrike" cap="none">
                <a:solidFill>
                  <a:srgbClr val="000000"/>
                </a:solidFill>
                <a:latin typeface="Helvetica Neue"/>
                <a:ea typeface="Helvetica Neue"/>
                <a:cs typeface="Helvetica Neue"/>
                <a:sym typeface="Helvetica Neue"/>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71"/>
          <p:cNvSpPr txBox="1"/>
          <p:nvPr/>
        </p:nvSpPr>
        <p:spPr>
          <a:xfrm>
            <a:off x="1015761" y="2037443"/>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HISTÓRIA</a:t>
            </a:r>
            <a:endParaRPr sz="3600" b="0" i="1" u="none" strike="noStrike" cap="none">
              <a:solidFill>
                <a:srgbClr val="0000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30" name="Google Shape;530;p72"/>
          <p:cNvSpPr txBox="1"/>
          <p:nvPr/>
        </p:nvSpPr>
        <p:spPr>
          <a:xfrm>
            <a:off x="596400" y="208650"/>
            <a:ext cx="7951200" cy="679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HISTÓRIA</a:t>
            </a:r>
            <a:endParaRPr sz="3600" b="0" i="1" u="none" strike="noStrike" cap="none">
              <a:solidFill>
                <a:srgbClr val="000000"/>
              </a:solidFill>
              <a:latin typeface="Anton"/>
              <a:ea typeface="Anton"/>
              <a:cs typeface="Anton"/>
              <a:sym typeface="Anton"/>
            </a:endParaRPr>
          </a:p>
        </p:txBody>
      </p:sp>
      <p:pic>
        <p:nvPicPr>
          <p:cNvPr id="531" name="Google Shape;531;p72"/>
          <p:cNvPicPr preferRelativeResize="0"/>
          <p:nvPr/>
        </p:nvPicPr>
        <p:blipFill rotWithShape="1">
          <a:blip r:embed="rId3">
            <a:alphaModFix amt="85000"/>
          </a:blip>
          <a:srcRect l="5008" t="5703" r="5553"/>
          <a:stretch/>
        </p:blipFill>
        <p:spPr>
          <a:xfrm rot="-388874">
            <a:off x="270780" y="942237"/>
            <a:ext cx="2508064" cy="1866903"/>
          </a:xfrm>
          <a:prstGeom prst="rect">
            <a:avLst/>
          </a:prstGeom>
          <a:noFill/>
          <a:ln>
            <a:noFill/>
          </a:ln>
          <a:effectLst>
            <a:outerShdw blurRad="757238" dist="228600" dir="5400000" algn="bl" rotWithShape="0">
              <a:srgbClr val="888888">
                <a:alpha val="72941"/>
              </a:srgbClr>
            </a:outerShdw>
          </a:effectLst>
        </p:spPr>
      </p:pic>
      <p:pic>
        <p:nvPicPr>
          <p:cNvPr id="532" name="Google Shape;532;p72"/>
          <p:cNvPicPr preferRelativeResize="0"/>
          <p:nvPr/>
        </p:nvPicPr>
        <p:blipFill rotWithShape="1">
          <a:blip r:embed="rId4">
            <a:alphaModFix/>
          </a:blip>
          <a:srcRect/>
          <a:stretch/>
        </p:blipFill>
        <p:spPr>
          <a:xfrm>
            <a:off x="8276100" y="208650"/>
            <a:ext cx="720475" cy="720475"/>
          </a:xfrm>
          <a:prstGeom prst="rect">
            <a:avLst/>
          </a:prstGeom>
          <a:noFill/>
          <a:ln>
            <a:noFill/>
          </a:ln>
        </p:spPr>
      </p:pic>
      <p:sp>
        <p:nvSpPr>
          <p:cNvPr id="533" name="Google Shape;533;p72"/>
          <p:cNvSpPr txBox="1"/>
          <p:nvPr/>
        </p:nvSpPr>
        <p:spPr>
          <a:xfrm>
            <a:off x="3206875" y="1066163"/>
            <a:ext cx="5747700" cy="899318"/>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Clr>
                <a:srgbClr val="000000"/>
              </a:buClr>
              <a:buSzPts val="2100"/>
              <a:buFont typeface="Arial"/>
              <a:buNone/>
            </a:pPr>
            <a:r>
              <a:rPr lang="pt-BR" sz="1800" b="0" i="0" u="none" strike="noStrike" cap="none">
                <a:solidFill>
                  <a:srgbClr val="222222"/>
                </a:solidFill>
                <a:latin typeface="Helvetica Neue Light"/>
                <a:ea typeface="Helvetica Neue Light"/>
                <a:cs typeface="Helvetica Neue Light"/>
                <a:sym typeface="Helvetica Neue Light"/>
              </a:rPr>
              <a:t>A história aponta </a:t>
            </a:r>
            <a:r>
              <a:rPr lang="pt-BR" sz="1800" b="1" i="0" u="none" strike="noStrike" cap="none">
                <a:solidFill>
                  <a:srgbClr val="222222"/>
                </a:solidFill>
                <a:latin typeface="Helvetica Neue"/>
                <a:ea typeface="Helvetica Neue"/>
                <a:cs typeface="Helvetica Neue"/>
                <a:sym typeface="Helvetica Neue"/>
              </a:rPr>
              <a:t>1884</a:t>
            </a:r>
            <a:r>
              <a:rPr lang="pt-BR" sz="1800" b="0" i="0" u="none" strike="noStrike" cap="none">
                <a:solidFill>
                  <a:srgbClr val="0000FF"/>
                </a:solidFill>
                <a:latin typeface="Helvetica Neue Light"/>
                <a:ea typeface="Helvetica Neue Light"/>
                <a:cs typeface="Helvetica Neue Light"/>
                <a:sym typeface="Helvetica Neue Light"/>
              </a:rPr>
              <a:t> </a:t>
            </a:r>
            <a:r>
              <a:rPr lang="pt-BR" sz="1800" b="0" i="0" u="none" strike="noStrike" cap="none">
                <a:solidFill>
                  <a:srgbClr val="222222"/>
                </a:solidFill>
                <a:latin typeface="Helvetica Neue Light"/>
                <a:ea typeface="Helvetica Neue Light"/>
                <a:cs typeface="Helvetica Neue Light"/>
                <a:sym typeface="Helvetica Neue Light"/>
              </a:rPr>
              <a:t>como o ano de origem das DB e </a:t>
            </a:r>
            <a:r>
              <a:rPr lang="pt-BR" sz="1800" b="1" i="0" u="none" strike="noStrike" cap="none">
                <a:solidFill>
                  <a:srgbClr val="222222"/>
                </a:solidFill>
                <a:latin typeface="Helvetica Neue"/>
                <a:ea typeface="Helvetica Neue"/>
                <a:cs typeface="Helvetica Neue"/>
                <a:sym typeface="Helvetica Neue"/>
              </a:rPr>
              <a:t>Herman Hollerith</a:t>
            </a:r>
            <a:r>
              <a:rPr lang="pt-BR" sz="1800" b="0" i="0" u="none" strike="noStrike" cap="none">
                <a:solidFill>
                  <a:srgbClr val="222222"/>
                </a:solidFill>
                <a:latin typeface="Helvetica Neue Light"/>
                <a:ea typeface="Helvetica Neue Light"/>
                <a:cs typeface="Helvetica Neue Light"/>
                <a:sym typeface="Helvetica Neue Light"/>
              </a:rPr>
              <a:t> como seu criador.</a:t>
            </a:r>
            <a:endParaRPr sz="1400" b="0" i="0" u="none" strike="noStrike" cap="none">
              <a:solidFill>
                <a:srgbClr val="000000"/>
              </a:solidFill>
              <a:latin typeface="Arial"/>
              <a:ea typeface="Arial"/>
              <a:cs typeface="Arial"/>
              <a:sym typeface="Arial"/>
            </a:endParaRPr>
          </a:p>
        </p:txBody>
      </p:sp>
      <p:sp>
        <p:nvSpPr>
          <p:cNvPr id="534" name="Google Shape;534;p72"/>
          <p:cNvSpPr txBox="1"/>
          <p:nvPr/>
        </p:nvSpPr>
        <p:spPr>
          <a:xfrm>
            <a:off x="3100225" y="2021325"/>
            <a:ext cx="5278500" cy="8181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Clr>
                <a:srgbClr val="000000"/>
              </a:buClr>
              <a:buSzPts val="2100"/>
              <a:buFont typeface="Arial"/>
              <a:buNone/>
            </a:pPr>
            <a:r>
              <a:rPr lang="pt-BR" sz="1800" b="0" i="0" u="none" strike="noStrike" cap="none">
                <a:solidFill>
                  <a:srgbClr val="222222"/>
                </a:solidFill>
                <a:latin typeface="Helvetica Neue Light"/>
                <a:ea typeface="Helvetica Neue Light"/>
                <a:cs typeface="Helvetica Neue Light"/>
                <a:sym typeface="Helvetica Neue Light"/>
              </a:rPr>
              <a:t>Em </a:t>
            </a:r>
            <a:r>
              <a:rPr lang="pt-BR" sz="1800" b="1" i="0" u="none" strike="noStrike" cap="none">
                <a:solidFill>
                  <a:srgbClr val="222222"/>
                </a:solidFill>
                <a:latin typeface="Helvetica Neue"/>
                <a:ea typeface="Helvetica Neue"/>
                <a:cs typeface="Helvetica Neue"/>
                <a:sym typeface="Helvetica Neue"/>
              </a:rPr>
              <a:t>1969, </a:t>
            </a:r>
            <a:r>
              <a:rPr lang="pt-BR" sz="1800" b="1" i="0" u="sng" strike="noStrike" cap="none">
                <a:solidFill>
                  <a:schemeClr val="hlink"/>
                </a:solidFill>
                <a:latin typeface="Helvetica Neue"/>
                <a:ea typeface="Helvetica Neue"/>
                <a:cs typeface="Helvetica Neue"/>
                <a:sym typeface="Helvetica Neue"/>
                <a:hlinkClick r:id="rId5"/>
              </a:rPr>
              <a:t>Edgar Codd</a:t>
            </a:r>
            <a:r>
              <a:rPr lang="pt-BR" sz="1800" b="0" i="0" u="none" strike="noStrike" cap="none">
                <a:solidFill>
                  <a:srgbClr val="222222"/>
                </a:solidFill>
                <a:latin typeface="Helvetica Neue Light"/>
                <a:ea typeface="Helvetica Neue Light"/>
                <a:cs typeface="Helvetica Neue Light"/>
                <a:sym typeface="Helvetica Neue Light"/>
              </a:rPr>
              <a:t> criou o modelo relacional, o mais usado até hoje.</a:t>
            </a:r>
            <a:endParaRPr sz="1400" b="0" i="0" u="none" strike="noStrike" cap="none">
              <a:solidFill>
                <a:srgbClr val="000000"/>
              </a:solidFill>
              <a:latin typeface="Arial"/>
              <a:ea typeface="Arial"/>
              <a:cs typeface="Arial"/>
              <a:sym typeface="Arial"/>
            </a:endParaRPr>
          </a:p>
        </p:txBody>
      </p:sp>
      <p:sp>
        <p:nvSpPr>
          <p:cNvPr id="535" name="Google Shape;535;p72"/>
          <p:cNvSpPr txBox="1"/>
          <p:nvPr/>
        </p:nvSpPr>
        <p:spPr>
          <a:xfrm>
            <a:off x="2294000" y="3209950"/>
            <a:ext cx="6460500" cy="899318"/>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Clr>
                <a:srgbClr val="000000"/>
              </a:buClr>
              <a:buSzPts val="2100"/>
              <a:buFont typeface="Arial"/>
              <a:buNone/>
            </a:pPr>
            <a:r>
              <a:rPr lang="pt-BR" sz="1800" b="0" i="0" u="none" strike="noStrike" cap="none">
                <a:solidFill>
                  <a:srgbClr val="222222"/>
                </a:solidFill>
                <a:latin typeface="Helvetica Neue Light"/>
                <a:ea typeface="Helvetica Neue Light"/>
                <a:cs typeface="Helvetica Neue Light"/>
                <a:sym typeface="Helvetica Neue Light"/>
              </a:rPr>
              <a:t>Na </a:t>
            </a:r>
            <a:r>
              <a:rPr lang="pt-BR" sz="1800" b="1" i="0" u="none" strike="noStrike" cap="none">
                <a:solidFill>
                  <a:srgbClr val="222222"/>
                </a:solidFill>
                <a:latin typeface="Helvetica Neue"/>
                <a:ea typeface="Helvetica Neue"/>
                <a:cs typeface="Helvetica Neue"/>
                <a:sym typeface="Helvetica Neue"/>
              </a:rPr>
              <a:t>década de 1970</a:t>
            </a:r>
            <a:r>
              <a:rPr lang="pt-BR" sz="1800" b="0" i="0" u="none" strike="noStrike" cap="none">
                <a:solidFill>
                  <a:srgbClr val="222222"/>
                </a:solidFill>
                <a:latin typeface="Helvetica Neue Light"/>
                <a:ea typeface="Helvetica Neue Light"/>
                <a:cs typeface="Helvetica Neue Light"/>
                <a:sym typeface="Helvetica Neue Light"/>
              </a:rPr>
              <a:t>, nasce a primeira DB comercial, a </a:t>
            </a:r>
            <a:r>
              <a:rPr lang="pt-BR" sz="1800" b="1" i="0" u="none" strike="noStrike" cap="none">
                <a:solidFill>
                  <a:srgbClr val="222222"/>
                </a:solidFill>
                <a:latin typeface="Helvetica Neue"/>
                <a:ea typeface="Helvetica Neue"/>
                <a:cs typeface="Helvetica Neue"/>
                <a:sym typeface="Helvetica Neue"/>
              </a:rPr>
              <a:t>Oracle.</a:t>
            </a:r>
            <a:endParaRPr sz="1100" b="1" i="0" u="none" strike="noStrike" cap="none">
              <a:solidFill>
                <a:srgbClr val="222222"/>
              </a:solidFill>
              <a:latin typeface="Helvetica Neue"/>
              <a:ea typeface="Helvetica Neue"/>
              <a:cs typeface="Helvetica Neue"/>
              <a:sym typeface="Helvetica Neue"/>
            </a:endParaRPr>
          </a:p>
        </p:txBody>
      </p:sp>
      <p:sp>
        <p:nvSpPr>
          <p:cNvPr id="536" name="Google Shape;536;p72"/>
          <p:cNvSpPr txBox="1"/>
          <p:nvPr/>
        </p:nvSpPr>
        <p:spPr>
          <a:xfrm>
            <a:off x="2294000" y="4014175"/>
            <a:ext cx="6796800" cy="899400"/>
          </a:xfrm>
          <a:prstGeom prst="rect">
            <a:avLst/>
          </a:prstGeom>
          <a:noFill/>
          <a:ln>
            <a:noFill/>
          </a:ln>
        </p:spPr>
        <p:txBody>
          <a:bodyPr spcFirstLastPara="1" wrap="square" lIns="91425" tIns="91425" rIns="91425" bIns="91425" anchor="t" anchorCtr="0">
            <a:spAutoFit/>
          </a:bodyPr>
          <a:lstStyle/>
          <a:p>
            <a:pPr marL="0" marR="38100" lvl="0" indent="0" algn="l" rtl="0">
              <a:lnSpc>
                <a:spcPct val="128571"/>
              </a:lnSpc>
              <a:spcBef>
                <a:spcPts val="0"/>
              </a:spcBef>
              <a:spcAft>
                <a:spcPts val="0"/>
              </a:spcAft>
              <a:buClr>
                <a:srgbClr val="000000"/>
              </a:buClr>
              <a:buSzPts val="2100"/>
              <a:buFont typeface="Arial"/>
              <a:buNone/>
            </a:pPr>
            <a:r>
              <a:rPr lang="pt-BR" sz="1800" b="0" i="0" u="none" strike="noStrike" cap="none" dirty="0">
                <a:solidFill>
                  <a:srgbClr val="222222"/>
                </a:solidFill>
                <a:latin typeface="Helvetica Neue Light"/>
                <a:ea typeface="Helvetica Neue Light"/>
                <a:cs typeface="Helvetica Neue Light"/>
                <a:sym typeface="Helvetica Neue Light"/>
              </a:rPr>
              <a:t>Durante os anos </a:t>
            </a:r>
            <a:r>
              <a:rPr lang="pt-BR" sz="1800" b="1" i="0" u="none" strike="noStrike" cap="none" dirty="0">
                <a:solidFill>
                  <a:srgbClr val="222222"/>
                </a:solidFill>
                <a:latin typeface="Helvetica Neue Light"/>
                <a:ea typeface="Helvetica Neue Light"/>
                <a:cs typeface="Helvetica Neue Light"/>
                <a:sym typeface="Helvetica Neue Light"/>
              </a:rPr>
              <a:t>19</a:t>
            </a:r>
            <a:r>
              <a:rPr lang="pt-BR" sz="1800" b="1" i="0" u="none" strike="noStrike" cap="none" dirty="0">
                <a:solidFill>
                  <a:srgbClr val="222222"/>
                </a:solidFill>
                <a:latin typeface="Helvetica Neue"/>
                <a:ea typeface="Helvetica Neue"/>
                <a:cs typeface="Helvetica Neue"/>
                <a:sym typeface="Helvetica Neue"/>
              </a:rPr>
              <a:t>80</a:t>
            </a:r>
            <a:r>
              <a:rPr lang="pt-BR" sz="1800" b="0" i="0" u="none" strike="noStrike" cap="none" dirty="0">
                <a:solidFill>
                  <a:srgbClr val="222222"/>
                </a:solidFill>
                <a:latin typeface="Helvetica Neue Light"/>
                <a:ea typeface="Helvetica Neue Light"/>
                <a:cs typeface="Helvetica Neue Light"/>
                <a:sym typeface="Helvetica Neue Light"/>
              </a:rPr>
              <a:t>, as </a:t>
            </a:r>
            <a:r>
              <a:rPr lang="pt-BR" sz="1800" b="1" i="0" u="none" strike="noStrike" cap="none" dirty="0">
                <a:solidFill>
                  <a:srgbClr val="222222"/>
                </a:solidFill>
                <a:latin typeface="Helvetica Neue"/>
                <a:ea typeface="Helvetica Neue"/>
                <a:cs typeface="Helvetica Neue"/>
                <a:sym typeface="Helvetica Neue"/>
              </a:rPr>
              <a:t>DB relacionais</a:t>
            </a:r>
            <a:r>
              <a:rPr lang="pt-BR" sz="1800" b="0" i="0" u="none" strike="noStrike" cap="none" dirty="0">
                <a:solidFill>
                  <a:srgbClr val="222222"/>
                </a:solidFill>
                <a:latin typeface="Helvetica Neue Light"/>
                <a:ea typeface="Helvetica Neue Light"/>
                <a:cs typeface="Helvetica Neue Light"/>
                <a:sym typeface="Helvetica Neue Light"/>
              </a:rPr>
              <a:t> ganham grande popularidade.</a:t>
            </a:r>
            <a:endParaRPr sz="1100" b="0" i="0" u="none" strike="noStrike" cap="none" dirty="0">
              <a:solidFill>
                <a:srgbClr val="000000"/>
              </a:solidFill>
              <a:latin typeface="Helvetica Neue Light"/>
              <a:ea typeface="Helvetica Neue Light"/>
              <a:cs typeface="Helvetica Neue Light"/>
              <a:sym typeface="Helvetica Neue Light"/>
            </a:endParaRPr>
          </a:p>
        </p:txBody>
      </p:sp>
      <p:pic>
        <p:nvPicPr>
          <p:cNvPr id="537" name="Google Shape;537;p72"/>
          <p:cNvPicPr preferRelativeResize="0"/>
          <p:nvPr/>
        </p:nvPicPr>
        <p:blipFill rotWithShape="1">
          <a:blip r:embed="rId6">
            <a:alphaModFix/>
          </a:blip>
          <a:srcRect/>
          <a:stretch/>
        </p:blipFill>
        <p:spPr>
          <a:xfrm>
            <a:off x="2918200" y="1119200"/>
            <a:ext cx="330675" cy="330675"/>
          </a:xfrm>
          <a:prstGeom prst="rect">
            <a:avLst/>
          </a:prstGeom>
          <a:noFill/>
          <a:ln>
            <a:noFill/>
          </a:ln>
        </p:spPr>
      </p:pic>
      <p:pic>
        <p:nvPicPr>
          <p:cNvPr id="538" name="Google Shape;538;p72"/>
          <p:cNvPicPr preferRelativeResize="0"/>
          <p:nvPr/>
        </p:nvPicPr>
        <p:blipFill rotWithShape="1">
          <a:blip r:embed="rId6">
            <a:alphaModFix/>
          </a:blip>
          <a:srcRect/>
          <a:stretch/>
        </p:blipFill>
        <p:spPr>
          <a:xfrm>
            <a:off x="2876200" y="2062600"/>
            <a:ext cx="330675" cy="330675"/>
          </a:xfrm>
          <a:prstGeom prst="rect">
            <a:avLst/>
          </a:prstGeom>
          <a:noFill/>
          <a:ln>
            <a:noFill/>
          </a:ln>
        </p:spPr>
      </p:pic>
      <p:pic>
        <p:nvPicPr>
          <p:cNvPr id="539" name="Google Shape;539;p72"/>
          <p:cNvPicPr preferRelativeResize="0"/>
          <p:nvPr/>
        </p:nvPicPr>
        <p:blipFill rotWithShape="1">
          <a:blip r:embed="rId6">
            <a:alphaModFix/>
          </a:blip>
          <a:srcRect/>
          <a:stretch/>
        </p:blipFill>
        <p:spPr>
          <a:xfrm>
            <a:off x="1963325" y="3275463"/>
            <a:ext cx="330675" cy="330675"/>
          </a:xfrm>
          <a:prstGeom prst="rect">
            <a:avLst/>
          </a:prstGeom>
          <a:noFill/>
          <a:ln>
            <a:noFill/>
          </a:ln>
        </p:spPr>
      </p:pic>
      <p:pic>
        <p:nvPicPr>
          <p:cNvPr id="540" name="Google Shape;540;p72"/>
          <p:cNvPicPr preferRelativeResize="0"/>
          <p:nvPr/>
        </p:nvPicPr>
        <p:blipFill rotWithShape="1">
          <a:blip r:embed="rId6">
            <a:alphaModFix/>
          </a:blip>
          <a:srcRect/>
          <a:stretch/>
        </p:blipFill>
        <p:spPr>
          <a:xfrm>
            <a:off x="1963325" y="4091113"/>
            <a:ext cx="330675"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73"/>
          <p:cNvSpPr/>
          <p:nvPr/>
        </p:nvSpPr>
        <p:spPr>
          <a:xfrm rot="-1026164">
            <a:off x="7492799" y="2879954"/>
            <a:ext cx="1297580" cy="69807"/>
          </a:xfrm>
          <a:prstGeom prst="roundRect">
            <a:avLst>
              <a:gd name="adj" fmla="val 50000"/>
            </a:avLst>
          </a:prstGeom>
          <a:solidFill>
            <a:srgbClr val="11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73"/>
          <p:cNvSpPr/>
          <p:nvPr/>
        </p:nvSpPr>
        <p:spPr>
          <a:xfrm rot="1026164" flipH="1">
            <a:off x="6296431" y="2879954"/>
            <a:ext cx="1297580" cy="69807"/>
          </a:xfrm>
          <a:prstGeom prst="roundRect">
            <a:avLst>
              <a:gd name="adj" fmla="val 50000"/>
            </a:avLst>
          </a:prstGeom>
          <a:solidFill>
            <a:srgbClr val="11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73"/>
          <p:cNvSpPr/>
          <p:nvPr/>
        </p:nvSpPr>
        <p:spPr>
          <a:xfrm rot="-1026164">
            <a:off x="5107600" y="2879954"/>
            <a:ext cx="1297580" cy="69807"/>
          </a:xfrm>
          <a:prstGeom prst="roundRect">
            <a:avLst>
              <a:gd name="adj" fmla="val 50000"/>
            </a:avLst>
          </a:prstGeom>
          <a:solidFill>
            <a:srgbClr val="11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73"/>
          <p:cNvSpPr/>
          <p:nvPr/>
        </p:nvSpPr>
        <p:spPr>
          <a:xfrm rot="1026164" flipH="1">
            <a:off x="3914670" y="2879954"/>
            <a:ext cx="1297580" cy="69807"/>
          </a:xfrm>
          <a:prstGeom prst="roundRect">
            <a:avLst>
              <a:gd name="adj" fmla="val 50000"/>
            </a:avLst>
          </a:prstGeom>
          <a:solidFill>
            <a:srgbClr val="11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73"/>
          <p:cNvSpPr/>
          <p:nvPr/>
        </p:nvSpPr>
        <p:spPr>
          <a:xfrm rot="-1026164">
            <a:off x="2684668" y="2879954"/>
            <a:ext cx="1297580" cy="69807"/>
          </a:xfrm>
          <a:prstGeom prst="roundRect">
            <a:avLst>
              <a:gd name="adj" fmla="val 50000"/>
            </a:avLst>
          </a:prstGeom>
          <a:solidFill>
            <a:srgbClr val="11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73"/>
          <p:cNvSpPr/>
          <p:nvPr/>
        </p:nvSpPr>
        <p:spPr>
          <a:xfrm rot="1026164" flipH="1">
            <a:off x="1537675" y="2879954"/>
            <a:ext cx="1297580" cy="69807"/>
          </a:xfrm>
          <a:prstGeom prst="roundRect">
            <a:avLst>
              <a:gd name="adj" fmla="val 50000"/>
            </a:avLst>
          </a:prstGeom>
          <a:solidFill>
            <a:srgbClr val="11111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73"/>
          <p:cNvSpPr/>
          <p:nvPr/>
        </p:nvSpPr>
        <p:spPr>
          <a:xfrm rot="-1026164">
            <a:off x="353623" y="2879954"/>
            <a:ext cx="1297580" cy="69807"/>
          </a:xfrm>
          <a:prstGeom prst="roundRect">
            <a:avLst>
              <a:gd name="adj" fmla="val 50000"/>
            </a:avLst>
          </a:prstGeom>
          <a:solidFill>
            <a:srgbClr val="111111"/>
          </a:solidFill>
          <a:ln w="9525"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3" name="Google Shape;553;p73"/>
          <p:cNvGrpSpPr/>
          <p:nvPr/>
        </p:nvGrpSpPr>
        <p:grpSpPr>
          <a:xfrm>
            <a:off x="1679077" y="2953379"/>
            <a:ext cx="2095571" cy="1630328"/>
            <a:chOff x="2114740" y="2543425"/>
            <a:chExt cx="1712700" cy="1230715"/>
          </a:xfrm>
        </p:grpSpPr>
        <p:sp>
          <p:nvSpPr>
            <p:cNvPr id="554" name="Google Shape;554;p73"/>
            <p:cNvSpPr/>
            <p:nvPr/>
          </p:nvSpPr>
          <p:spPr>
            <a:xfrm rot="-1789476">
              <a:off x="2888080" y="2572699"/>
              <a:ext cx="160451" cy="160451"/>
            </a:xfrm>
            <a:prstGeom prst="ellipse">
              <a:avLst/>
            </a:prstGeom>
            <a:solidFill>
              <a:srgbClr val="FFFFFF"/>
            </a:solidFill>
            <a:ln w="3810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73"/>
            <p:cNvSpPr/>
            <p:nvPr/>
          </p:nvSpPr>
          <p:spPr>
            <a:xfrm>
              <a:off x="2114740" y="3070640"/>
              <a:ext cx="1712700" cy="703500"/>
            </a:xfrm>
            <a:prstGeom prst="roundRect">
              <a:avLst>
                <a:gd name="adj" fmla="val 4485"/>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73"/>
            <p:cNvSpPr txBox="1"/>
            <p:nvPr/>
          </p:nvSpPr>
          <p:spPr>
            <a:xfrm>
              <a:off x="2114740" y="3110324"/>
              <a:ext cx="1712700" cy="5835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300"/>
                <a:buFont typeface="Arial"/>
                <a:buNone/>
              </a:pPr>
              <a:r>
                <a:rPr lang="pt-BR" sz="1300" b="0" i="0" u="none" strike="noStrike" cap="none">
                  <a:solidFill>
                    <a:srgbClr val="111111"/>
                  </a:solidFill>
                  <a:latin typeface="Helvetica Neue Light"/>
                  <a:ea typeface="Helvetica Neue Light"/>
                  <a:cs typeface="Helvetica Neue Light"/>
                  <a:sym typeface="Helvetica Neue Light"/>
                </a:rPr>
                <a:t>Nasce o Modelo Relacional e a linguagem SQL: “Sequel”</a:t>
              </a:r>
              <a:endParaRPr sz="1400" b="0" i="0" u="none" strike="noStrike" cap="none">
                <a:solidFill>
                  <a:srgbClr val="000000"/>
                </a:solidFill>
                <a:latin typeface="Arial"/>
                <a:ea typeface="Arial"/>
                <a:cs typeface="Arial"/>
                <a:sym typeface="Arial"/>
              </a:endParaRPr>
            </a:p>
          </p:txBody>
        </p:sp>
        <p:sp>
          <p:nvSpPr>
            <p:cNvPr id="557" name="Google Shape;557;p73"/>
            <p:cNvSpPr/>
            <p:nvPr/>
          </p:nvSpPr>
          <p:spPr>
            <a:xfrm>
              <a:off x="2926090" y="3005991"/>
              <a:ext cx="90000" cy="67500"/>
            </a:xfrm>
            <a:prstGeom prst="triangle">
              <a:avLst>
                <a:gd name="adj" fmla="val 50000"/>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58" name="Google Shape;558;p73"/>
          <p:cNvGrpSpPr/>
          <p:nvPr/>
        </p:nvGrpSpPr>
        <p:grpSpPr>
          <a:xfrm>
            <a:off x="599171" y="1354701"/>
            <a:ext cx="1982964" cy="1507822"/>
            <a:chOff x="1072790" y="1221570"/>
            <a:chExt cx="1712700" cy="1246752"/>
          </a:xfrm>
        </p:grpSpPr>
        <p:sp>
          <p:nvSpPr>
            <p:cNvPr id="559" name="Google Shape;559;p73"/>
            <p:cNvSpPr/>
            <p:nvPr/>
          </p:nvSpPr>
          <p:spPr>
            <a:xfrm>
              <a:off x="1072790" y="1221570"/>
              <a:ext cx="1712700" cy="703500"/>
            </a:xfrm>
            <a:prstGeom prst="roundRect">
              <a:avLst>
                <a:gd name="adj" fmla="val 4485"/>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73"/>
            <p:cNvSpPr txBox="1"/>
            <p:nvPr/>
          </p:nvSpPr>
          <p:spPr>
            <a:xfrm>
              <a:off x="1530886" y="1986924"/>
              <a:ext cx="792333" cy="276000"/>
            </a:xfrm>
            <a:prstGeom prst="rect">
              <a:avLst/>
            </a:prstGeom>
            <a:solidFill>
              <a:srgbClr val="3CEFAB"/>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111111"/>
                  </a:solidFill>
                  <a:latin typeface="Helvetica Neue"/>
                  <a:ea typeface="Helvetica Neue"/>
                  <a:cs typeface="Helvetica Neue"/>
                  <a:sym typeface="Helvetica Neue"/>
                </a:rPr>
                <a:t>Anos1960</a:t>
              </a:r>
              <a:endParaRPr sz="1400" b="0" i="0" u="none" strike="noStrike" cap="none">
                <a:solidFill>
                  <a:srgbClr val="000000"/>
                </a:solidFill>
                <a:latin typeface="Arial"/>
                <a:ea typeface="Arial"/>
                <a:cs typeface="Arial"/>
                <a:sym typeface="Arial"/>
              </a:endParaRPr>
            </a:p>
          </p:txBody>
        </p:sp>
        <p:sp>
          <p:nvSpPr>
            <p:cNvPr id="561" name="Google Shape;561;p73"/>
            <p:cNvSpPr/>
            <p:nvPr/>
          </p:nvSpPr>
          <p:spPr>
            <a:xfrm rot="10800000">
              <a:off x="1884115" y="1920663"/>
              <a:ext cx="90000" cy="67500"/>
            </a:xfrm>
            <a:prstGeom prst="triangle">
              <a:avLst>
                <a:gd name="adj" fmla="val 50000"/>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73"/>
            <p:cNvSpPr txBox="1"/>
            <p:nvPr/>
          </p:nvSpPr>
          <p:spPr>
            <a:xfrm>
              <a:off x="1117040" y="1258770"/>
              <a:ext cx="1624200" cy="624600"/>
            </a:xfrm>
            <a:prstGeom prst="rect">
              <a:avLst/>
            </a:prstGeom>
            <a:solidFill>
              <a:srgbClr val="3CEFAB"/>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300"/>
                <a:buFont typeface="Arial"/>
                <a:buNone/>
              </a:pPr>
              <a:r>
                <a:rPr lang="pt-BR" sz="1300" b="0" i="0" u="none" strike="noStrike" cap="none">
                  <a:solidFill>
                    <a:srgbClr val="111111"/>
                  </a:solidFill>
                  <a:latin typeface="Helvetica Neue Light"/>
                  <a:ea typeface="Helvetica Neue Light"/>
                  <a:cs typeface="Helvetica Neue Light"/>
                  <a:sym typeface="Helvetica Neue Light"/>
                </a:rPr>
                <a:t>É introduzido o termo Data Base (DB banco de dados).</a:t>
              </a:r>
              <a:endParaRPr sz="1400" b="0" i="0" u="none" strike="noStrike" cap="none">
                <a:solidFill>
                  <a:srgbClr val="000000"/>
                </a:solidFill>
                <a:latin typeface="Arial"/>
                <a:ea typeface="Arial"/>
                <a:cs typeface="Arial"/>
                <a:sym typeface="Arial"/>
              </a:endParaRPr>
            </a:p>
          </p:txBody>
        </p:sp>
        <p:sp>
          <p:nvSpPr>
            <p:cNvPr id="563" name="Google Shape;563;p73"/>
            <p:cNvSpPr/>
            <p:nvPr/>
          </p:nvSpPr>
          <p:spPr>
            <a:xfrm rot="-1789476">
              <a:off x="1846080" y="2278597"/>
              <a:ext cx="160451" cy="160451"/>
            </a:xfrm>
            <a:prstGeom prst="ellipse">
              <a:avLst/>
            </a:prstGeom>
            <a:solidFill>
              <a:schemeClr val="lt1"/>
            </a:solidFill>
            <a:ln w="3810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64" name="Google Shape;564;p73"/>
          <p:cNvGrpSpPr/>
          <p:nvPr/>
        </p:nvGrpSpPr>
        <p:grpSpPr>
          <a:xfrm>
            <a:off x="2967735" y="1354701"/>
            <a:ext cx="1982964" cy="1507822"/>
            <a:chOff x="3123140" y="1221570"/>
            <a:chExt cx="1712700" cy="1246752"/>
          </a:xfrm>
        </p:grpSpPr>
        <p:sp>
          <p:nvSpPr>
            <p:cNvPr id="565" name="Google Shape;565;p73"/>
            <p:cNvSpPr/>
            <p:nvPr/>
          </p:nvSpPr>
          <p:spPr>
            <a:xfrm rot="-1789476">
              <a:off x="3899258" y="2278597"/>
              <a:ext cx="160451" cy="160451"/>
            </a:xfrm>
            <a:prstGeom prst="ellipse">
              <a:avLst/>
            </a:prstGeom>
            <a:solidFill>
              <a:schemeClr val="lt1"/>
            </a:solidFill>
            <a:ln w="3810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73"/>
            <p:cNvSpPr txBox="1"/>
            <p:nvPr/>
          </p:nvSpPr>
          <p:spPr>
            <a:xfrm>
              <a:off x="3597523" y="1986928"/>
              <a:ext cx="867300" cy="276000"/>
            </a:xfrm>
            <a:prstGeom prst="rect">
              <a:avLst/>
            </a:prstGeom>
            <a:solidFill>
              <a:srgbClr val="3CEFAB"/>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111111"/>
                  </a:solidFill>
                  <a:latin typeface="Helvetica Neue"/>
                  <a:ea typeface="Helvetica Neue"/>
                  <a:cs typeface="Helvetica Neue"/>
                  <a:sym typeface="Helvetica Neue"/>
                </a:rPr>
                <a:t>Anos 1970</a:t>
              </a:r>
              <a:endParaRPr sz="1400" b="0" i="0" u="none" strike="noStrike" cap="none">
                <a:solidFill>
                  <a:srgbClr val="000000"/>
                </a:solidFill>
                <a:latin typeface="Arial"/>
                <a:ea typeface="Arial"/>
                <a:cs typeface="Arial"/>
                <a:sym typeface="Arial"/>
              </a:endParaRPr>
            </a:p>
          </p:txBody>
        </p:sp>
        <p:sp>
          <p:nvSpPr>
            <p:cNvPr id="567" name="Google Shape;567;p73"/>
            <p:cNvSpPr/>
            <p:nvPr/>
          </p:nvSpPr>
          <p:spPr>
            <a:xfrm>
              <a:off x="3123140" y="1221570"/>
              <a:ext cx="1712700" cy="703500"/>
            </a:xfrm>
            <a:prstGeom prst="roundRect">
              <a:avLst>
                <a:gd name="adj" fmla="val 4485"/>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73"/>
            <p:cNvSpPr/>
            <p:nvPr/>
          </p:nvSpPr>
          <p:spPr>
            <a:xfrm rot="10800000">
              <a:off x="3934465" y="1920663"/>
              <a:ext cx="90000" cy="67500"/>
            </a:xfrm>
            <a:prstGeom prst="triangle">
              <a:avLst>
                <a:gd name="adj" fmla="val 50000"/>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73"/>
            <p:cNvSpPr txBox="1"/>
            <p:nvPr/>
          </p:nvSpPr>
          <p:spPr>
            <a:xfrm>
              <a:off x="3167390" y="1258770"/>
              <a:ext cx="1624200" cy="624600"/>
            </a:xfrm>
            <a:prstGeom prst="rect">
              <a:avLst/>
            </a:prstGeom>
            <a:solidFill>
              <a:srgbClr val="3CEFAB"/>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300"/>
                <a:buFont typeface="Arial"/>
                <a:buNone/>
              </a:pPr>
              <a:r>
                <a:rPr lang="pt-BR" sz="1300" b="0" i="0" u="none" strike="noStrike" cap="none">
                  <a:solidFill>
                    <a:srgbClr val="111111"/>
                  </a:solidFill>
                  <a:latin typeface="Helvetica Neue Light"/>
                  <a:ea typeface="Helvetica Neue Light"/>
                  <a:cs typeface="Helvetica Neue Light"/>
                  <a:sym typeface="Helvetica Neue Light"/>
                </a:rPr>
                <a:t>Nasce o banco de dados da Oracle.</a:t>
              </a:r>
              <a:endParaRPr sz="1400" b="0" i="0" u="none" strike="noStrike" cap="none">
                <a:solidFill>
                  <a:srgbClr val="000000"/>
                </a:solidFill>
                <a:latin typeface="Arial"/>
                <a:ea typeface="Arial"/>
                <a:cs typeface="Arial"/>
                <a:sym typeface="Arial"/>
              </a:endParaRPr>
            </a:p>
          </p:txBody>
        </p:sp>
      </p:grpSp>
      <p:grpSp>
        <p:nvGrpSpPr>
          <p:cNvPr id="570" name="Google Shape;570;p73"/>
          <p:cNvGrpSpPr/>
          <p:nvPr/>
        </p:nvGrpSpPr>
        <p:grpSpPr>
          <a:xfrm>
            <a:off x="5626220" y="1079594"/>
            <a:ext cx="3316456" cy="1630272"/>
            <a:chOff x="5418153" y="1221587"/>
            <a:chExt cx="1781700" cy="1149455"/>
          </a:xfrm>
        </p:grpSpPr>
        <p:sp>
          <p:nvSpPr>
            <p:cNvPr id="571" name="Google Shape;571;p73"/>
            <p:cNvSpPr txBox="1"/>
            <p:nvPr/>
          </p:nvSpPr>
          <p:spPr>
            <a:xfrm>
              <a:off x="5559220" y="2095042"/>
              <a:ext cx="696900" cy="276000"/>
            </a:xfrm>
            <a:prstGeom prst="rect">
              <a:avLst/>
            </a:prstGeom>
            <a:solidFill>
              <a:srgbClr val="E0FF00"/>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111111"/>
                  </a:solidFill>
                  <a:latin typeface="Helvetica Neue"/>
                  <a:ea typeface="Helvetica Neue"/>
                  <a:cs typeface="Helvetica Neue"/>
                  <a:sym typeface="Helvetica Neue"/>
                </a:rPr>
                <a:t>Anos 1990</a:t>
              </a:r>
              <a:endParaRPr sz="1400" b="0" i="0" u="none" strike="noStrike" cap="none">
                <a:solidFill>
                  <a:srgbClr val="000000"/>
                </a:solidFill>
                <a:latin typeface="Arial"/>
                <a:ea typeface="Arial"/>
                <a:cs typeface="Arial"/>
                <a:sym typeface="Arial"/>
              </a:endParaRPr>
            </a:p>
          </p:txBody>
        </p:sp>
        <p:sp>
          <p:nvSpPr>
            <p:cNvPr id="572" name="Google Shape;572;p73"/>
            <p:cNvSpPr/>
            <p:nvPr/>
          </p:nvSpPr>
          <p:spPr>
            <a:xfrm>
              <a:off x="5443791" y="1221587"/>
              <a:ext cx="1712700" cy="703500"/>
            </a:xfrm>
            <a:prstGeom prst="roundRect">
              <a:avLst>
                <a:gd name="adj" fmla="val 4485"/>
              </a:avLst>
            </a:prstGeom>
            <a:solidFill>
              <a:srgbClr val="E0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73"/>
            <p:cNvSpPr/>
            <p:nvPr/>
          </p:nvSpPr>
          <p:spPr>
            <a:xfrm rot="10800000">
              <a:off x="6012570" y="1920663"/>
              <a:ext cx="90000" cy="67500"/>
            </a:xfrm>
            <a:prstGeom prst="triangle">
              <a:avLst>
                <a:gd name="adj" fmla="val 50000"/>
              </a:avLst>
            </a:prstGeom>
            <a:solidFill>
              <a:srgbClr val="E0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73"/>
            <p:cNvSpPr txBox="1"/>
            <p:nvPr/>
          </p:nvSpPr>
          <p:spPr>
            <a:xfrm>
              <a:off x="5418153" y="1256750"/>
              <a:ext cx="1781700" cy="668400"/>
            </a:xfrm>
            <a:prstGeom prst="rect">
              <a:avLst/>
            </a:prstGeom>
            <a:solidFill>
              <a:srgbClr val="E0FF00"/>
            </a:solidFill>
            <a:ln>
              <a:noFill/>
            </a:ln>
          </p:spPr>
          <p:txBody>
            <a:bodyPr spcFirstLastPara="1" wrap="square" lIns="91425" tIns="91425" rIns="91425" bIns="91425" anchor="t" anchorCtr="0">
              <a:noAutofit/>
            </a:bodyPr>
            <a:lstStyle/>
            <a:p>
              <a:pPr marL="285750" marR="0" lvl="0" indent="-285750" algn="ctr" rtl="0">
                <a:lnSpc>
                  <a:spcPct val="100000"/>
                </a:lnSpc>
                <a:spcBef>
                  <a:spcPts val="0"/>
                </a:spcBef>
                <a:spcAft>
                  <a:spcPts val="0"/>
                </a:spcAft>
                <a:buClr>
                  <a:srgbClr val="000000"/>
                </a:buClr>
                <a:buSzPts val="1300"/>
                <a:buFont typeface="Arial"/>
                <a:buChar char="•"/>
              </a:pPr>
              <a:r>
                <a:rPr lang="pt-BR" sz="1300" b="0" i="0" u="none" strike="noStrike" cap="none">
                  <a:solidFill>
                    <a:srgbClr val="111111"/>
                  </a:solidFill>
                  <a:latin typeface="Helvetica Neue Light"/>
                  <a:ea typeface="Helvetica Neue Light"/>
                  <a:cs typeface="Helvetica Neue Light"/>
                  <a:sym typeface="Helvetica Neue Light"/>
                </a:rPr>
                <a:t>Nasce a POO e se incorporam as DB.</a:t>
              </a:r>
              <a:endParaRPr sz="1400" b="0" i="0" u="none" strike="noStrike" cap="none">
                <a:solidFill>
                  <a:srgbClr val="000000"/>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300"/>
                <a:buFont typeface="Arial"/>
                <a:buChar char="•"/>
              </a:pPr>
              <a:r>
                <a:rPr lang="pt-BR" sz="1300" b="0" i="0" u="none" strike="noStrike" cap="none">
                  <a:solidFill>
                    <a:srgbClr val="111111"/>
                  </a:solidFill>
                  <a:latin typeface="Helvetica Neue Light"/>
                  <a:ea typeface="Helvetica Neue Light"/>
                  <a:cs typeface="Helvetica Neue Light"/>
                  <a:sym typeface="Helvetica Neue Light"/>
                </a:rPr>
                <a:t>As DB incorporam objetos.</a:t>
              </a:r>
              <a:endParaRPr sz="1400" b="0" i="0" u="none" strike="noStrike" cap="none">
                <a:solidFill>
                  <a:srgbClr val="000000"/>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300"/>
                <a:buFont typeface="Arial"/>
                <a:buChar char="•"/>
              </a:pPr>
              <a:r>
                <a:rPr lang="pt-BR" sz="1300" b="0" i="0" u="none" strike="noStrike" cap="none">
                  <a:solidFill>
                    <a:srgbClr val="111111"/>
                  </a:solidFill>
                  <a:latin typeface="Helvetica Neue Light"/>
                  <a:ea typeface="Helvetica Neue Light"/>
                  <a:cs typeface="Helvetica Neue Light"/>
                  <a:sym typeface="Helvetica Neue Light"/>
                </a:rPr>
                <a:t>A ANSI SQL normatiza a linguagem.</a:t>
              </a:r>
              <a:endParaRPr sz="1400" b="0" i="0" u="none" strike="noStrike" cap="none">
                <a:solidFill>
                  <a:srgbClr val="000000"/>
                </a:solidFill>
                <a:latin typeface="Arial"/>
                <a:ea typeface="Arial"/>
                <a:cs typeface="Arial"/>
                <a:sym typeface="Arial"/>
              </a:endParaRPr>
            </a:p>
            <a:p>
              <a:pPr marL="285750" marR="0" lvl="0" indent="-285750" algn="ctr" rtl="0">
                <a:lnSpc>
                  <a:spcPct val="100000"/>
                </a:lnSpc>
                <a:spcBef>
                  <a:spcPts val="0"/>
                </a:spcBef>
                <a:spcAft>
                  <a:spcPts val="0"/>
                </a:spcAft>
                <a:buClr>
                  <a:srgbClr val="000000"/>
                </a:buClr>
                <a:buSzPts val="1300"/>
                <a:buFont typeface="Arial"/>
                <a:buChar char="•"/>
              </a:pPr>
              <a:r>
                <a:rPr lang="pt-BR" sz="1300" b="0" i="0" u="none" strike="noStrike" cap="none">
                  <a:solidFill>
                    <a:srgbClr val="111111"/>
                  </a:solidFill>
                  <a:latin typeface="Helvetica Neue Light"/>
                  <a:ea typeface="Helvetica Neue Light"/>
                  <a:cs typeface="Helvetica Neue Light"/>
                  <a:sym typeface="Helvetica Neue Light"/>
                </a:rPr>
                <a:t>Nasce o Transact SQL.</a:t>
              </a:r>
              <a:endParaRPr sz="1400" b="0" i="0" u="none" strike="noStrike" cap="none">
                <a:solidFill>
                  <a:srgbClr val="000000"/>
                </a:solidFill>
                <a:latin typeface="Arial"/>
                <a:ea typeface="Arial"/>
                <a:cs typeface="Arial"/>
                <a:sym typeface="Arial"/>
              </a:endParaRPr>
            </a:p>
          </p:txBody>
        </p:sp>
      </p:grpSp>
      <p:grpSp>
        <p:nvGrpSpPr>
          <p:cNvPr id="575" name="Google Shape;575;p73"/>
          <p:cNvGrpSpPr/>
          <p:nvPr/>
        </p:nvGrpSpPr>
        <p:grpSpPr>
          <a:xfrm>
            <a:off x="6548136" y="2953353"/>
            <a:ext cx="1982964" cy="1488427"/>
            <a:chOff x="6282830" y="2543425"/>
            <a:chExt cx="1712700" cy="1230715"/>
          </a:xfrm>
        </p:grpSpPr>
        <p:sp>
          <p:nvSpPr>
            <p:cNvPr id="576" name="Google Shape;576;p73"/>
            <p:cNvSpPr/>
            <p:nvPr/>
          </p:nvSpPr>
          <p:spPr>
            <a:xfrm rot="-1789476">
              <a:off x="7058947" y="2572699"/>
              <a:ext cx="160451" cy="160451"/>
            </a:xfrm>
            <a:prstGeom prst="ellipse">
              <a:avLst/>
            </a:prstGeom>
            <a:solidFill>
              <a:schemeClr val="lt1"/>
            </a:solidFill>
            <a:ln w="3810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73"/>
            <p:cNvSpPr txBox="1"/>
            <p:nvPr/>
          </p:nvSpPr>
          <p:spPr>
            <a:xfrm>
              <a:off x="6767275" y="2737217"/>
              <a:ext cx="892200" cy="276000"/>
            </a:xfrm>
            <a:prstGeom prst="rect">
              <a:avLst/>
            </a:prstGeom>
            <a:solidFill>
              <a:srgbClr val="E0FF00"/>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111111"/>
                  </a:solidFill>
                  <a:latin typeface="Helvetica Neue"/>
                  <a:ea typeface="Helvetica Neue"/>
                  <a:cs typeface="Helvetica Neue"/>
                  <a:sym typeface="Helvetica Neue"/>
                </a:rPr>
                <a:t>Anos 2000</a:t>
              </a:r>
              <a:endParaRPr sz="1400" b="0" i="0" u="none" strike="noStrike" cap="none">
                <a:solidFill>
                  <a:srgbClr val="000000"/>
                </a:solidFill>
                <a:latin typeface="Arial"/>
                <a:ea typeface="Arial"/>
                <a:cs typeface="Arial"/>
                <a:sym typeface="Arial"/>
              </a:endParaRPr>
            </a:p>
          </p:txBody>
        </p:sp>
        <p:sp>
          <p:nvSpPr>
            <p:cNvPr id="578" name="Google Shape;578;p73"/>
            <p:cNvSpPr/>
            <p:nvPr/>
          </p:nvSpPr>
          <p:spPr>
            <a:xfrm>
              <a:off x="6282830" y="3070640"/>
              <a:ext cx="1712700" cy="703500"/>
            </a:xfrm>
            <a:prstGeom prst="roundRect">
              <a:avLst>
                <a:gd name="adj" fmla="val 4485"/>
              </a:avLst>
            </a:prstGeom>
            <a:solidFill>
              <a:srgbClr val="E0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73"/>
            <p:cNvSpPr txBox="1"/>
            <p:nvPr/>
          </p:nvSpPr>
          <p:spPr>
            <a:xfrm>
              <a:off x="6327080" y="3107840"/>
              <a:ext cx="1624200" cy="624600"/>
            </a:xfrm>
            <a:prstGeom prst="rect">
              <a:avLst/>
            </a:prstGeom>
            <a:solidFill>
              <a:srgbClr val="E0FF00"/>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300"/>
                <a:buFont typeface="Arial"/>
                <a:buNone/>
              </a:pPr>
              <a:r>
                <a:rPr lang="pt-BR" sz="1300" b="0" i="0" u="none" strike="noStrike" cap="none">
                  <a:solidFill>
                    <a:srgbClr val="111111"/>
                  </a:solidFill>
                  <a:latin typeface="Helvetica Neue Light"/>
                  <a:ea typeface="Helvetica Neue Light"/>
                  <a:cs typeface="Helvetica Neue Light"/>
                  <a:sym typeface="Helvetica Neue Light"/>
                </a:rPr>
                <a:t>Nascem as DB do tipo No- SQL.</a:t>
              </a:r>
              <a:endParaRPr sz="1400" b="0" i="0" u="none" strike="noStrike" cap="none">
                <a:solidFill>
                  <a:srgbClr val="000000"/>
                </a:solidFill>
                <a:latin typeface="Arial"/>
                <a:ea typeface="Arial"/>
                <a:cs typeface="Arial"/>
                <a:sym typeface="Arial"/>
              </a:endParaRPr>
            </a:p>
          </p:txBody>
        </p:sp>
        <p:sp>
          <p:nvSpPr>
            <p:cNvPr id="580" name="Google Shape;580;p73"/>
            <p:cNvSpPr/>
            <p:nvPr/>
          </p:nvSpPr>
          <p:spPr>
            <a:xfrm>
              <a:off x="7094180" y="3005991"/>
              <a:ext cx="90000" cy="67500"/>
            </a:xfrm>
            <a:prstGeom prst="triangle">
              <a:avLst>
                <a:gd name="adj" fmla="val 50000"/>
              </a:avLst>
            </a:prstGeom>
            <a:solidFill>
              <a:srgbClr val="E0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1" name="Google Shape;581;p73"/>
          <p:cNvGrpSpPr/>
          <p:nvPr/>
        </p:nvGrpSpPr>
        <p:grpSpPr>
          <a:xfrm>
            <a:off x="3878046" y="3139260"/>
            <a:ext cx="2373973" cy="1786233"/>
            <a:chOff x="4165140" y="2692950"/>
            <a:chExt cx="1712700" cy="1081190"/>
          </a:xfrm>
        </p:grpSpPr>
        <p:sp>
          <p:nvSpPr>
            <p:cNvPr id="582" name="Google Shape;582;p73"/>
            <p:cNvSpPr txBox="1"/>
            <p:nvPr/>
          </p:nvSpPr>
          <p:spPr>
            <a:xfrm>
              <a:off x="4725388" y="2692950"/>
              <a:ext cx="696900" cy="276000"/>
            </a:xfrm>
            <a:prstGeom prst="rect">
              <a:avLst/>
            </a:prstGeom>
            <a:solidFill>
              <a:srgbClr val="E0FF00"/>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111111"/>
                  </a:solidFill>
                  <a:latin typeface="Helvetica Neue"/>
                  <a:ea typeface="Helvetica Neue"/>
                  <a:cs typeface="Helvetica Neue"/>
                  <a:sym typeface="Helvetica Neue"/>
                </a:rPr>
                <a:t>Anos 1980</a:t>
              </a:r>
              <a:endParaRPr sz="1400" b="0" i="0" u="none" strike="noStrike" cap="none">
                <a:solidFill>
                  <a:srgbClr val="000000"/>
                </a:solidFill>
                <a:latin typeface="Arial"/>
                <a:ea typeface="Arial"/>
                <a:cs typeface="Arial"/>
                <a:sym typeface="Arial"/>
              </a:endParaRPr>
            </a:p>
          </p:txBody>
        </p:sp>
        <p:sp>
          <p:nvSpPr>
            <p:cNvPr id="583" name="Google Shape;583;p73"/>
            <p:cNvSpPr/>
            <p:nvPr/>
          </p:nvSpPr>
          <p:spPr>
            <a:xfrm>
              <a:off x="4165140" y="3070640"/>
              <a:ext cx="1712700" cy="703500"/>
            </a:xfrm>
            <a:prstGeom prst="roundRect">
              <a:avLst>
                <a:gd name="adj" fmla="val 4485"/>
              </a:avLst>
            </a:prstGeom>
            <a:solidFill>
              <a:srgbClr val="E0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73"/>
            <p:cNvSpPr/>
            <p:nvPr/>
          </p:nvSpPr>
          <p:spPr>
            <a:xfrm>
              <a:off x="4976490" y="3005991"/>
              <a:ext cx="90000" cy="67500"/>
            </a:xfrm>
            <a:prstGeom prst="triangle">
              <a:avLst>
                <a:gd name="adj" fmla="val 50000"/>
              </a:avLst>
            </a:prstGeom>
            <a:solidFill>
              <a:srgbClr val="E0F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73"/>
            <p:cNvSpPr txBox="1"/>
            <p:nvPr/>
          </p:nvSpPr>
          <p:spPr>
            <a:xfrm>
              <a:off x="4209390" y="3107840"/>
              <a:ext cx="1624200" cy="624600"/>
            </a:xfrm>
            <a:prstGeom prst="rect">
              <a:avLst/>
            </a:prstGeom>
            <a:solidFill>
              <a:srgbClr val="E0FF00"/>
            </a:solid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200"/>
                <a:buFont typeface="Arial"/>
                <a:buNone/>
              </a:pPr>
              <a:r>
                <a:rPr lang="pt-BR" sz="1200" b="0" i="0" u="none" strike="noStrike" cap="none">
                  <a:solidFill>
                    <a:srgbClr val="111111"/>
                  </a:solidFill>
                  <a:latin typeface="Helvetica Neue Light"/>
                  <a:ea typeface="Helvetica Neue Light"/>
                  <a:cs typeface="Helvetica Neue Light"/>
                  <a:sym typeface="Helvetica Neue Light"/>
                </a:rPr>
                <a:t>As DB conquistam os servidores e </a:t>
              </a:r>
              <a:r>
                <a:rPr lang="pt-BR" sz="1200" b="0" i="1" u="none" strike="noStrike" cap="none">
                  <a:solidFill>
                    <a:srgbClr val="111111"/>
                  </a:solidFill>
                  <a:latin typeface="Helvetica Neue Light"/>
                  <a:ea typeface="Helvetica Neue Light"/>
                  <a:cs typeface="Helvetica Neue Light"/>
                  <a:sym typeface="Helvetica Neue Light"/>
                </a:rPr>
                <a:t>desktops</a:t>
              </a:r>
              <a:r>
                <a:rPr lang="pt-BR" sz="1200" b="0" i="0" u="none" strike="noStrike" cap="none">
                  <a:solidFill>
                    <a:srgbClr val="111111"/>
                  </a:solidFill>
                  <a:latin typeface="Helvetica Neue Light"/>
                  <a:ea typeface="Helvetica Neue Light"/>
                  <a:cs typeface="Helvetica Neue Light"/>
                  <a:sym typeface="Helvetica Neue Light"/>
                </a:rPr>
                <a:t> PC</a:t>
              </a:r>
              <a:endParaRPr sz="1400" b="0" i="0" u="none" strike="noStrike" cap="none">
                <a:solidFill>
                  <a:srgbClr val="000000"/>
                </a:solidFill>
                <a:latin typeface="Arial"/>
                <a:ea typeface="Arial"/>
                <a:cs typeface="Arial"/>
                <a:sym typeface="Arial"/>
              </a:endParaRPr>
            </a:p>
            <a:p>
              <a:pPr marL="0" marR="0" lvl="0" indent="0" algn="ctr" rtl="0">
                <a:lnSpc>
                  <a:spcPct val="115000"/>
                </a:lnSpc>
                <a:spcBef>
                  <a:spcPts val="0"/>
                </a:spcBef>
                <a:spcAft>
                  <a:spcPts val="0"/>
                </a:spcAft>
                <a:buClr>
                  <a:srgbClr val="000000"/>
                </a:buClr>
                <a:buSzPts val="1200"/>
                <a:buFont typeface="Arial"/>
                <a:buNone/>
              </a:pPr>
              <a:r>
                <a:rPr lang="pt-BR" sz="1200" b="0" i="0" u="none" strike="noStrike" cap="none">
                  <a:solidFill>
                    <a:srgbClr val="111111"/>
                  </a:solidFill>
                  <a:latin typeface="Helvetica Neue Light"/>
                  <a:ea typeface="Helvetica Neue Light"/>
                  <a:cs typeface="Helvetica Neue Light"/>
                  <a:sym typeface="Helvetica Neue Light"/>
                </a:rPr>
                <a:t>Db2, SQL Server, dBAse-Paradox, MS Acces, Sybase SQL.</a:t>
              </a:r>
              <a:endParaRPr sz="1400" b="0" i="0" u="none" strike="noStrike" cap="none">
                <a:solidFill>
                  <a:srgbClr val="000000"/>
                </a:solidFill>
                <a:latin typeface="Arial"/>
                <a:ea typeface="Arial"/>
                <a:cs typeface="Arial"/>
                <a:sym typeface="Arial"/>
              </a:endParaRPr>
            </a:p>
          </p:txBody>
        </p:sp>
      </p:grpSp>
      <p:sp>
        <p:nvSpPr>
          <p:cNvPr id="586" name="Google Shape;586;p73"/>
          <p:cNvSpPr/>
          <p:nvPr/>
        </p:nvSpPr>
        <p:spPr>
          <a:xfrm rot="-1856884">
            <a:off x="5067758" y="2989928"/>
            <a:ext cx="187842" cy="191996"/>
          </a:xfrm>
          <a:prstGeom prst="ellipse">
            <a:avLst/>
          </a:prstGeom>
          <a:solidFill>
            <a:srgbClr val="FFFFFF"/>
          </a:solidFill>
          <a:ln w="3810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73"/>
          <p:cNvSpPr/>
          <p:nvPr/>
        </p:nvSpPr>
        <p:spPr>
          <a:xfrm rot="-1856884">
            <a:off x="6258608" y="2608203"/>
            <a:ext cx="187842" cy="191996"/>
          </a:xfrm>
          <a:prstGeom prst="ellipse">
            <a:avLst/>
          </a:prstGeom>
          <a:solidFill>
            <a:srgbClr val="FFFFFF"/>
          </a:solidFill>
          <a:ln w="38100" cap="flat" cmpd="sng">
            <a:solidFill>
              <a:srgbClr val="11111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73"/>
          <p:cNvSpPr txBox="1"/>
          <p:nvPr/>
        </p:nvSpPr>
        <p:spPr>
          <a:xfrm>
            <a:off x="896400" y="291575"/>
            <a:ext cx="7351200" cy="644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LINHA DO TEMPO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0000">
              <a:srgbClr val="0070C0"/>
            </a:gs>
            <a:gs pos="24000">
              <a:srgbClr val="7030A0"/>
            </a:gs>
            <a:gs pos="65000">
              <a:srgbClr val="7030A0"/>
            </a:gs>
          </a:gsLst>
          <a:lin ang="10800025" scaled="0"/>
        </a:gradFill>
        <a:effectLst/>
      </p:bgPr>
    </p:bg>
    <p:spTree>
      <p:nvGrpSpPr>
        <p:cNvPr id="1" name="Shape 144"/>
        <p:cNvGrpSpPr/>
        <p:nvPr/>
      </p:nvGrpSpPr>
      <p:grpSpPr>
        <a:xfrm>
          <a:off x="0" y="0"/>
          <a:ext cx="0" cy="0"/>
          <a:chOff x="0" y="0"/>
          <a:chExt cx="0" cy="0"/>
        </a:xfrm>
      </p:grpSpPr>
      <p:sp>
        <p:nvSpPr>
          <p:cNvPr id="145" name="Google Shape;145;p3"/>
          <p:cNvSpPr txBox="1"/>
          <p:nvPr/>
        </p:nvSpPr>
        <p:spPr>
          <a:xfrm>
            <a:off x="-822275" y="245019"/>
            <a:ext cx="63480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es-AR" sz="3600" b="0" i="1" u="none" strike="noStrike" cap="none" dirty="0">
                <a:solidFill>
                  <a:srgbClr val="121212"/>
                </a:solidFill>
                <a:latin typeface="Anton"/>
                <a:ea typeface="Anton"/>
                <a:cs typeface="Anton"/>
                <a:sym typeface="Anton"/>
              </a:rPr>
              <a:t>WELCOME TO DATA</a:t>
            </a:r>
          </a:p>
          <a:p>
            <a:pPr marL="0" marR="0" lvl="0" indent="0" algn="ctr" rtl="0">
              <a:lnSpc>
                <a:spcPct val="100000"/>
              </a:lnSpc>
              <a:spcBef>
                <a:spcPts val="0"/>
              </a:spcBef>
              <a:spcAft>
                <a:spcPts val="0"/>
              </a:spcAft>
              <a:buClr>
                <a:srgbClr val="000000"/>
              </a:buClr>
              <a:buSzPts val="3600"/>
              <a:buFont typeface="Arial"/>
              <a:buNone/>
            </a:pPr>
            <a:r>
              <a:rPr lang="es-AR" sz="3600" b="0" i="1" u="none" strike="noStrike" cap="none" dirty="0">
                <a:solidFill>
                  <a:srgbClr val="121212"/>
                </a:solidFill>
                <a:latin typeface="Anton"/>
                <a:ea typeface="Anton"/>
                <a:cs typeface="Anton"/>
                <a:sym typeface="Anton"/>
              </a:rPr>
              <a:t>I WILL BE YOUR GUIDE</a:t>
            </a:r>
            <a:endParaRPr sz="3600" b="0" i="1" u="none" strike="noStrike" cap="none" dirty="0">
              <a:solidFill>
                <a:srgbClr val="121212"/>
              </a:solidFill>
              <a:latin typeface="Anton"/>
              <a:ea typeface="Anton"/>
              <a:cs typeface="Anton"/>
              <a:sym typeface="Anton"/>
            </a:endParaRPr>
          </a:p>
        </p:txBody>
      </p:sp>
      <p:pic>
        <p:nvPicPr>
          <p:cNvPr id="6" name="Imagem 5" descr="Mulher com óculos de grau&#10;&#10;Descrição gerada automaticamente">
            <a:extLst>
              <a:ext uri="{FF2B5EF4-FFF2-40B4-BE49-F238E27FC236}">
                <a16:creationId xmlns:a16="http://schemas.microsoft.com/office/drawing/2014/main" id="{9D6C9A12-7148-4451-9479-D93C6CE2A6F0}"/>
              </a:ext>
            </a:extLst>
          </p:cNvPr>
          <p:cNvPicPr>
            <a:picLocks noChangeAspect="1"/>
          </p:cNvPicPr>
          <p:nvPr/>
        </p:nvPicPr>
        <p:blipFill>
          <a:blip r:embed="rId3"/>
          <a:stretch>
            <a:fillRect/>
          </a:stretch>
        </p:blipFill>
        <p:spPr>
          <a:xfrm>
            <a:off x="5360936" y="172399"/>
            <a:ext cx="3783064" cy="4728830"/>
          </a:xfrm>
          <a:prstGeom prst="rect">
            <a:avLst/>
          </a:prstGeom>
        </p:spPr>
      </p:pic>
      <p:sp>
        <p:nvSpPr>
          <p:cNvPr id="18" name="CaixaDeTexto 17">
            <a:extLst>
              <a:ext uri="{FF2B5EF4-FFF2-40B4-BE49-F238E27FC236}">
                <a16:creationId xmlns:a16="http://schemas.microsoft.com/office/drawing/2014/main" id="{7570D0DF-5546-4802-8491-7E5019F6EEDB}"/>
              </a:ext>
            </a:extLst>
          </p:cNvPr>
          <p:cNvSpPr txBox="1"/>
          <p:nvPr/>
        </p:nvSpPr>
        <p:spPr>
          <a:xfrm>
            <a:off x="1671970" y="2424507"/>
            <a:ext cx="4981352" cy="307777"/>
          </a:xfrm>
          <a:prstGeom prst="rect">
            <a:avLst/>
          </a:prstGeom>
          <a:noFill/>
        </p:spPr>
        <p:txBody>
          <a:bodyPr wrap="square">
            <a:spAutoFit/>
          </a:bodyPr>
          <a:lstStyle/>
          <a:p>
            <a:endParaRPr lang="pt-BR" dirty="0"/>
          </a:p>
        </p:txBody>
      </p:sp>
      <p:sp>
        <p:nvSpPr>
          <p:cNvPr id="19" name="Google Shape;170;p5">
            <a:extLst>
              <a:ext uri="{FF2B5EF4-FFF2-40B4-BE49-F238E27FC236}">
                <a16:creationId xmlns:a16="http://schemas.microsoft.com/office/drawing/2014/main" id="{25E4026A-058A-4E1F-9839-BBA085DA94CB}"/>
              </a:ext>
            </a:extLst>
          </p:cNvPr>
          <p:cNvSpPr txBox="1"/>
          <p:nvPr/>
        </p:nvSpPr>
        <p:spPr>
          <a:xfrm>
            <a:off x="294245" y="1649894"/>
            <a:ext cx="5157051" cy="2773249"/>
          </a:xfrm>
          <a:prstGeom prst="rect">
            <a:avLst/>
          </a:prstGeom>
          <a:noFill/>
          <a:ln>
            <a:noFill/>
          </a:ln>
        </p:spPr>
        <p:txBody>
          <a:bodyPr spcFirstLastPara="1" wrap="square" lIns="91425" tIns="91425" rIns="91425" bIns="91425" anchor="t" anchorCtr="0">
            <a:noAutofit/>
          </a:bodyPr>
          <a:lstStyle/>
          <a:p>
            <a:pPr algn="just"/>
            <a:r>
              <a:rPr lang="pt-BR" b="0" i="0" u="none" strike="noStrike" dirty="0">
                <a:solidFill>
                  <a:srgbClr val="FF5757"/>
                </a:solidFill>
                <a:effectLst/>
                <a:latin typeface="Helvetica Neue Light" panose="020B0604020202020204" charset="0"/>
              </a:rPr>
              <a:t>S</a:t>
            </a:r>
            <a:r>
              <a:rPr lang="pt-BR" b="0" i="0" u="none" strike="noStrike" dirty="0">
                <a:solidFill>
                  <a:schemeClr val="tx1"/>
                </a:solidFill>
                <a:effectLst/>
                <a:latin typeface="Helvetica Neue Light" panose="020B0604020202020204" charset="0"/>
              </a:rPr>
              <a:t>istema</a:t>
            </a:r>
            <a:r>
              <a:rPr lang="pt-BR" b="0" i="0" u="none" strike="noStrike" dirty="0">
                <a:solidFill>
                  <a:srgbClr val="FFFFFF"/>
                </a:solidFill>
                <a:effectLst/>
                <a:latin typeface="Helvetica Neue Light" panose="020B0604020202020204" charset="0"/>
              </a:rPr>
              <a:t> </a:t>
            </a:r>
            <a:r>
              <a:rPr lang="pt-BR" b="0" i="0" u="none" strike="noStrike" dirty="0">
                <a:solidFill>
                  <a:srgbClr val="FF5757"/>
                </a:solidFill>
                <a:effectLst/>
                <a:latin typeface="Helvetica Neue Light" panose="020B0604020202020204" charset="0"/>
              </a:rPr>
              <a:t>O</a:t>
            </a:r>
            <a:r>
              <a:rPr lang="pt-BR" b="0" i="0" u="none" strike="noStrike" dirty="0">
                <a:solidFill>
                  <a:schemeClr val="tx1"/>
                </a:solidFill>
                <a:effectLst/>
                <a:latin typeface="Helvetica Neue Light" panose="020B0604020202020204" charset="0"/>
              </a:rPr>
              <a:t>peracional com </a:t>
            </a:r>
            <a:r>
              <a:rPr lang="pt-BR" b="0" i="0" u="none" strike="noStrike" dirty="0">
                <a:solidFill>
                  <a:srgbClr val="FF5757"/>
                </a:solidFill>
                <a:effectLst/>
                <a:latin typeface="Helvetica Neue Light" panose="020B0604020202020204" charset="0"/>
              </a:rPr>
              <a:t>F</a:t>
            </a:r>
            <a:r>
              <a:rPr lang="pt-BR" b="0" i="0" u="none" strike="noStrike" dirty="0">
                <a:solidFill>
                  <a:schemeClr val="tx1"/>
                </a:solidFill>
                <a:effectLst/>
                <a:latin typeface="Helvetica Neue Light" panose="020B0604020202020204" charset="0"/>
              </a:rPr>
              <a:t>ala e</a:t>
            </a:r>
            <a:r>
              <a:rPr lang="pt-BR" b="0" i="0" u="none" strike="noStrike" dirty="0">
                <a:solidFill>
                  <a:srgbClr val="FFFFFF"/>
                </a:solidFill>
                <a:effectLst/>
                <a:latin typeface="Helvetica Neue Light" panose="020B0604020202020204" charset="0"/>
              </a:rPr>
              <a:t> </a:t>
            </a:r>
            <a:r>
              <a:rPr lang="pt-BR" b="0" i="0" u="none" strike="noStrike" dirty="0">
                <a:solidFill>
                  <a:srgbClr val="FF5757"/>
                </a:solidFill>
                <a:effectLst/>
                <a:latin typeface="Helvetica Neue Light" panose="020B0604020202020204" charset="0"/>
              </a:rPr>
              <a:t>I</a:t>
            </a:r>
            <a:r>
              <a:rPr lang="pt-BR" b="0" i="0" u="none" strike="noStrike" dirty="0">
                <a:solidFill>
                  <a:schemeClr val="tx1"/>
                </a:solidFill>
                <a:effectLst/>
                <a:latin typeface="Helvetica Neue Light" panose="020B0604020202020204" charset="0"/>
              </a:rPr>
              <a:t>nteligência</a:t>
            </a:r>
            <a:r>
              <a:rPr lang="pt-BR" b="0" i="0" u="none" strike="noStrike" dirty="0">
                <a:solidFill>
                  <a:srgbClr val="FFFFFF"/>
                </a:solidFill>
                <a:effectLst/>
                <a:latin typeface="Helvetica Neue Light" panose="020B0604020202020204" charset="0"/>
              </a:rPr>
              <a:t> </a:t>
            </a:r>
            <a:r>
              <a:rPr lang="pt-BR" b="0" i="0" u="none" strike="noStrike" dirty="0">
                <a:solidFill>
                  <a:srgbClr val="FF5757"/>
                </a:solidFill>
                <a:effectLst/>
                <a:latin typeface="Helvetica Neue Light" panose="020B0604020202020204" charset="0"/>
              </a:rPr>
              <a:t>A</a:t>
            </a:r>
            <a:r>
              <a:rPr lang="pt-BR" b="0" i="0" u="none" strike="noStrike" dirty="0">
                <a:solidFill>
                  <a:schemeClr val="tx1"/>
                </a:solidFill>
                <a:effectLst/>
                <a:latin typeface="Helvetica Neue Light" panose="020B0604020202020204" charset="0"/>
              </a:rPr>
              <a:t>rtificial</a:t>
            </a:r>
          </a:p>
          <a:p>
            <a:pPr algn="just"/>
            <a:endParaRPr lang="pt-BR" dirty="0">
              <a:solidFill>
                <a:schemeClr val="tx1"/>
              </a:solidFill>
              <a:effectLst/>
              <a:latin typeface="Helvetica Neue Light" panose="020B0604020202020204" charset="0"/>
            </a:endParaRPr>
          </a:p>
          <a:p>
            <a:pPr algn="just"/>
            <a:r>
              <a:rPr lang="pt-BR" dirty="0">
                <a:solidFill>
                  <a:schemeClr val="tx1"/>
                </a:solidFill>
                <a:latin typeface="Helvetica Neue Light" panose="020B0604020202020204" charset="0"/>
              </a:rPr>
              <a:t>Engenheira de</a:t>
            </a:r>
            <a:r>
              <a:rPr lang="pt-BR" b="0" i="0" u="none" strike="noStrike" dirty="0">
                <a:solidFill>
                  <a:schemeClr val="tx1"/>
                </a:solidFill>
                <a:effectLst/>
                <a:latin typeface="Helvetica Neue Light" panose="020B0604020202020204" charset="0"/>
              </a:rPr>
              <a:t> Privacidade | </a:t>
            </a:r>
            <a:r>
              <a:rPr lang="pt-BR" b="0" i="0" u="none" strike="noStrike" dirty="0" err="1">
                <a:solidFill>
                  <a:schemeClr val="tx1"/>
                </a:solidFill>
                <a:effectLst/>
                <a:latin typeface="Helvetica Neue Light" panose="020B0604020202020204" charset="0"/>
              </a:rPr>
              <a:t>unico</a:t>
            </a:r>
            <a:endParaRPr lang="pt-BR" dirty="0">
              <a:solidFill>
                <a:schemeClr val="tx1"/>
              </a:solidFill>
              <a:effectLst/>
              <a:latin typeface="Helvetica Neue Light" panose="020B0604020202020204" charset="0"/>
            </a:endParaRPr>
          </a:p>
          <a:p>
            <a:pPr algn="just"/>
            <a:endParaRPr lang="pt-BR" b="0" i="0" u="none" strike="noStrike" dirty="0">
              <a:solidFill>
                <a:schemeClr val="tx1"/>
              </a:solidFill>
              <a:effectLst/>
              <a:latin typeface="Helvetica Neue Light" panose="020B0604020202020204" charset="0"/>
            </a:endParaRPr>
          </a:p>
          <a:p>
            <a:pPr algn="just"/>
            <a:r>
              <a:rPr lang="pt-BR" b="0" i="0" u="none" strike="noStrike" dirty="0">
                <a:solidFill>
                  <a:schemeClr val="tx1"/>
                </a:solidFill>
                <a:effectLst/>
                <a:latin typeface="Helvetica Neue Light" panose="020B0604020202020204" charset="0"/>
              </a:rPr>
              <a:t>Pesquisadora em Inteligência Artificial| </a:t>
            </a:r>
            <a:r>
              <a:rPr lang="pt-BR" b="0" i="0" u="none" strike="noStrike" dirty="0" err="1">
                <a:solidFill>
                  <a:schemeClr val="tx1"/>
                </a:solidFill>
                <a:effectLst/>
                <a:latin typeface="Helvetica Neue Light" panose="020B0604020202020204" charset="0"/>
              </a:rPr>
              <a:t>Lawgorithm</a:t>
            </a:r>
            <a:r>
              <a:rPr lang="pt-BR" b="0" i="0" u="none" strike="noStrike" dirty="0">
                <a:solidFill>
                  <a:schemeClr val="tx1"/>
                </a:solidFill>
                <a:effectLst/>
                <a:latin typeface="Helvetica Neue Light" panose="020B0604020202020204" charset="0"/>
              </a:rPr>
              <a:t> </a:t>
            </a:r>
            <a:endParaRPr lang="pt-BR" dirty="0">
              <a:solidFill>
                <a:schemeClr val="tx1"/>
              </a:solidFill>
              <a:effectLst/>
              <a:latin typeface="Helvetica Neue Light" panose="020B0604020202020204" charset="0"/>
            </a:endParaRPr>
          </a:p>
          <a:p>
            <a:pPr algn="just"/>
            <a:endParaRPr lang="pt-BR" b="0" i="0" u="none" strike="noStrike" dirty="0">
              <a:solidFill>
                <a:schemeClr val="tx1"/>
              </a:solidFill>
              <a:effectLst/>
              <a:latin typeface="Helvetica Neue Light" panose="020B0604020202020204" charset="0"/>
            </a:endParaRPr>
          </a:p>
          <a:p>
            <a:pPr algn="just"/>
            <a:r>
              <a:rPr lang="pt-BR" b="0" i="0" u="none" strike="noStrike" dirty="0">
                <a:solidFill>
                  <a:schemeClr val="tx1"/>
                </a:solidFill>
                <a:effectLst/>
                <a:latin typeface="Helvetica Neue Light" panose="020B0604020202020204" charset="0"/>
              </a:rPr>
              <a:t>Certificada em </a:t>
            </a:r>
            <a:r>
              <a:rPr lang="pt-BR" b="0" i="0" u="none" strike="noStrike" dirty="0" err="1">
                <a:solidFill>
                  <a:schemeClr val="tx1"/>
                </a:solidFill>
                <a:effectLst/>
                <a:latin typeface="Helvetica Neue Light" panose="020B0604020202020204" charset="0"/>
              </a:rPr>
              <a:t>Ethical</a:t>
            </a:r>
            <a:r>
              <a:rPr lang="pt-BR" b="0" i="0" u="none" strike="noStrike" dirty="0">
                <a:solidFill>
                  <a:schemeClr val="tx1"/>
                </a:solidFill>
                <a:effectLst/>
                <a:latin typeface="Helvetica Neue Light" panose="020B0604020202020204" charset="0"/>
              </a:rPr>
              <a:t> </a:t>
            </a:r>
            <a:r>
              <a:rPr lang="pt-BR" b="0" i="0" u="none" strike="noStrike" dirty="0" err="1">
                <a:solidFill>
                  <a:schemeClr val="tx1"/>
                </a:solidFill>
                <a:effectLst/>
                <a:latin typeface="Helvetica Neue Light" panose="020B0604020202020204" charset="0"/>
              </a:rPr>
              <a:t>Hacking</a:t>
            </a:r>
            <a:r>
              <a:rPr lang="pt-BR" b="0" i="0" u="none" strike="noStrike" dirty="0">
                <a:solidFill>
                  <a:schemeClr val="tx1"/>
                </a:solidFill>
                <a:effectLst/>
                <a:latin typeface="Helvetica Neue Light" panose="020B0604020202020204" charset="0"/>
              </a:rPr>
              <a:t> e Computação Forense</a:t>
            </a:r>
            <a:endParaRPr lang="pt-BR" dirty="0">
              <a:solidFill>
                <a:schemeClr val="tx1"/>
              </a:solidFill>
              <a:effectLst/>
              <a:latin typeface="Helvetica Neue Light" panose="020B0604020202020204" charset="0"/>
            </a:endParaRPr>
          </a:p>
          <a:p>
            <a:pPr algn="just"/>
            <a:endParaRPr lang="pt-BR" b="0" i="0" u="none" strike="noStrike" dirty="0">
              <a:solidFill>
                <a:schemeClr val="tx1"/>
              </a:solidFill>
              <a:effectLst/>
              <a:latin typeface="Helvetica Neue Light" panose="020B0604020202020204" charset="0"/>
            </a:endParaRPr>
          </a:p>
          <a:p>
            <a:pPr algn="just"/>
            <a:r>
              <a:rPr lang="pt-BR" b="0" i="0" u="none" strike="noStrike" dirty="0">
                <a:solidFill>
                  <a:schemeClr val="tx1"/>
                </a:solidFill>
                <a:effectLst/>
                <a:latin typeface="Helvetica Neue Light" panose="020B0604020202020204" charset="0"/>
              </a:rPr>
              <a:t>Apaixonada por R</a:t>
            </a:r>
            <a:endParaRPr lang="pt-BR" dirty="0">
              <a:solidFill>
                <a:schemeClr val="tx1"/>
              </a:solidFill>
              <a:effectLst/>
              <a:latin typeface="Helvetica Neue Light" panose="020B0604020202020204" charset="0"/>
            </a:endParaRPr>
          </a:p>
          <a:p>
            <a:pPr algn="just"/>
            <a:endParaRPr lang="pt-BR" b="0" i="0" u="none" strike="noStrike" dirty="0">
              <a:solidFill>
                <a:schemeClr val="tx1"/>
              </a:solidFill>
              <a:effectLst/>
              <a:latin typeface="Helvetica Neue Light" panose="020B0604020202020204" charset="0"/>
            </a:endParaRPr>
          </a:p>
          <a:p>
            <a:pPr algn="just"/>
            <a:r>
              <a:rPr lang="pt-BR" dirty="0">
                <a:solidFill>
                  <a:schemeClr val="tx1"/>
                </a:solidFill>
                <a:latin typeface="Helvetica Neue Light" panose="020B0604020202020204" charset="0"/>
              </a:rPr>
              <a:t>Mestranda em Ciência da Computação pela UFRGS</a:t>
            </a:r>
            <a:endParaRPr lang="pt-BR" b="0" i="0" u="none" strike="noStrike" dirty="0">
              <a:solidFill>
                <a:schemeClr val="tx1"/>
              </a:solidFill>
              <a:effectLst/>
              <a:latin typeface="Helvetica Neue Light" panose="020B0604020202020204" charset="0"/>
            </a:endParaRPr>
          </a:p>
          <a:p>
            <a:pPr algn="just"/>
            <a:r>
              <a:rPr lang="pt-BR" b="0" i="0" u="none" strike="noStrike" dirty="0">
                <a:solidFill>
                  <a:schemeClr val="tx1"/>
                </a:solidFill>
                <a:effectLst/>
                <a:latin typeface="Helvetica Neue Light" panose="020B0604020202020204" charset="0"/>
              </a:rPr>
              <a:t>MBA em Segurança de Dados/USP</a:t>
            </a:r>
          </a:p>
          <a:p>
            <a:pPr algn="just"/>
            <a:r>
              <a:rPr lang="pt-BR" b="0" i="0" u="none" strike="noStrike" dirty="0">
                <a:solidFill>
                  <a:schemeClr val="tx1"/>
                </a:solidFill>
                <a:effectLst/>
                <a:latin typeface="Helvetica Neue Light" panose="020B0604020202020204" charset="0"/>
              </a:rPr>
              <a:t>Especialização em DS e I.A PUC/RS.</a:t>
            </a:r>
            <a:endParaRPr lang="pt-BR" dirty="0">
              <a:solidFill>
                <a:schemeClr val="tx1"/>
              </a:solidFill>
              <a:effectLst/>
              <a:latin typeface="Helvetica Neue Light" panose="020B060402020202020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76"/>
          <p:cNvSpPr txBox="1"/>
          <p:nvPr/>
        </p:nvSpPr>
        <p:spPr>
          <a:xfrm>
            <a:off x="0" y="353075"/>
            <a:ext cx="91440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chemeClr val="dk1"/>
                </a:solidFill>
                <a:latin typeface="Anton"/>
                <a:ea typeface="Anton"/>
                <a:cs typeface="Anton"/>
                <a:sym typeface="Anton"/>
              </a:rPr>
              <a:t>Tipos de DB</a:t>
            </a:r>
            <a:endParaRPr sz="3600" b="0" i="1" u="none" strike="noStrike" cap="none">
              <a:solidFill>
                <a:srgbClr val="000000"/>
              </a:solidFill>
              <a:latin typeface="Anton"/>
              <a:ea typeface="Anton"/>
              <a:cs typeface="Anton"/>
              <a:sym typeface="Anton"/>
            </a:endParaRPr>
          </a:p>
        </p:txBody>
      </p:sp>
      <p:sp>
        <p:nvSpPr>
          <p:cNvPr id="609" name="Google Shape;609;p76"/>
          <p:cNvSpPr txBox="1"/>
          <p:nvPr/>
        </p:nvSpPr>
        <p:spPr>
          <a:xfrm>
            <a:off x="1110238" y="1342175"/>
            <a:ext cx="7345200" cy="46163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pt-BR" sz="1800" b="0" i="0" u="none" strike="noStrike" cap="none">
                <a:solidFill>
                  <a:srgbClr val="000000"/>
                </a:solidFill>
                <a:latin typeface="Helvetica Neue Light"/>
                <a:ea typeface="Helvetica Neue Light"/>
                <a:cs typeface="Helvetica Neue Light"/>
                <a:sym typeface="Helvetica Neue Light"/>
              </a:rPr>
              <a:t>Há diferentes tipos de DB para armazenar diferentes tipos de dados:</a:t>
            </a:r>
            <a:endParaRPr sz="1400" b="0" i="0" u="none" strike="noStrike" cap="none">
              <a:solidFill>
                <a:srgbClr val="000000"/>
              </a:solidFill>
              <a:latin typeface="Arial"/>
              <a:ea typeface="Arial"/>
              <a:cs typeface="Arial"/>
              <a:sym typeface="Arial"/>
            </a:endParaRPr>
          </a:p>
        </p:txBody>
      </p:sp>
      <p:pic>
        <p:nvPicPr>
          <p:cNvPr id="610" name="Google Shape;610;p76"/>
          <p:cNvPicPr preferRelativeResize="0"/>
          <p:nvPr/>
        </p:nvPicPr>
        <p:blipFill rotWithShape="1">
          <a:blip r:embed="rId3">
            <a:alphaModFix/>
          </a:blip>
          <a:srcRect/>
          <a:stretch/>
        </p:blipFill>
        <p:spPr>
          <a:xfrm>
            <a:off x="1746125" y="2084438"/>
            <a:ext cx="5651725" cy="2459775"/>
          </a:xfrm>
          <a:prstGeom prst="rect">
            <a:avLst/>
          </a:prstGeom>
          <a:noFill/>
          <a:ln>
            <a:noFill/>
          </a:ln>
        </p:spPr>
      </p:pic>
      <p:pic>
        <p:nvPicPr>
          <p:cNvPr id="611" name="Google Shape;611;p76"/>
          <p:cNvPicPr preferRelativeResize="0"/>
          <p:nvPr/>
        </p:nvPicPr>
        <p:blipFill rotWithShape="1">
          <a:blip r:embed="rId4">
            <a:alphaModFix/>
          </a:blip>
          <a:srcRect/>
          <a:stretch/>
        </p:blipFill>
        <p:spPr>
          <a:xfrm>
            <a:off x="8276100" y="161025"/>
            <a:ext cx="720475" cy="720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sp>
        <p:nvSpPr>
          <p:cNvPr id="636" name="Google Shape;636;p79"/>
          <p:cNvSpPr txBox="1"/>
          <p:nvPr/>
        </p:nvSpPr>
        <p:spPr>
          <a:xfrm>
            <a:off x="1015761" y="2037443"/>
            <a:ext cx="7023600" cy="989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Tecnologias que </a:t>
            </a:r>
            <a:endParaRPr sz="3600" b="0" i="1" u="none" strike="noStrike" cap="none">
              <a:solidFill>
                <a:srgbClr val="000000"/>
              </a:solidFill>
              <a:latin typeface="Anton"/>
              <a:ea typeface="Anton"/>
              <a:cs typeface="Anton"/>
              <a:sym typeface="Anton"/>
            </a:endParaRPr>
          </a:p>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intervêm em uma DB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80"/>
          <p:cNvSpPr txBox="1"/>
          <p:nvPr/>
        </p:nvSpPr>
        <p:spPr>
          <a:xfrm>
            <a:off x="92225" y="255213"/>
            <a:ext cx="91440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SERVIDOR DE DB LOCAL vs. REMOTO</a:t>
            </a:r>
            <a:endParaRPr sz="1400" b="0" i="0" u="none" strike="noStrike" cap="none">
              <a:solidFill>
                <a:srgbClr val="000000"/>
              </a:solidFill>
              <a:latin typeface="Arial"/>
              <a:ea typeface="Arial"/>
              <a:cs typeface="Arial"/>
              <a:sym typeface="Arial"/>
            </a:endParaRPr>
          </a:p>
        </p:txBody>
      </p:sp>
      <p:sp>
        <p:nvSpPr>
          <p:cNvPr id="643" name="Google Shape;643;p80"/>
          <p:cNvSpPr txBox="1"/>
          <p:nvPr/>
        </p:nvSpPr>
        <p:spPr>
          <a:xfrm>
            <a:off x="643775" y="1444350"/>
            <a:ext cx="8040900" cy="1600500"/>
          </a:xfrm>
          <a:prstGeom prst="rect">
            <a:avLst/>
          </a:prstGeom>
          <a:noFill/>
          <a:ln>
            <a:noFill/>
          </a:ln>
        </p:spPr>
        <p:txBody>
          <a:bodyPr spcFirstLastPara="1" wrap="square" lIns="91425" tIns="91425" rIns="91425" bIns="91425" anchor="t" anchorCtr="0">
            <a:noAutofit/>
          </a:bodyPr>
          <a:lstStyle/>
          <a:p>
            <a:pPr marL="0" marR="38100" lvl="0" indent="0" algn="ctr" rtl="0">
              <a:lnSpc>
                <a:spcPct val="128571"/>
              </a:lnSpc>
              <a:spcBef>
                <a:spcPts val="0"/>
              </a:spcBef>
              <a:spcAft>
                <a:spcPts val="0"/>
              </a:spcAft>
              <a:buClr>
                <a:srgbClr val="000000"/>
              </a:buClr>
              <a:buSzPts val="1100"/>
              <a:buFont typeface="Arial"/>
              <a:buNone/>
            </a:pPr>
            <a:r>
              <a:rPr lang="pt-BR" sz="2000" b="0" i="0" u="none" strike="noStrike" cap="none">
                <a:solidFill>
                  <a:srgbClr val="222222"/>
                </a:solidFill>
                <a:latin typeface="Helvetica Neue"/>
                <a:ea typeface="Helvetica Neue"/>
                <a:cs typeface="Helvetica Neue"/>
                <a:sym typeface="Helvetica Neue"/>
              </a:rPr>
              <a:t>Podemos nos conectar ao Sistema de Gestão de Database (SGBD) ou Database Management System (DBMS) de maneira local dentro do próprio equipamento onde reside o banco de dados ou de maneira remota em outros equipamentos.</a:t>
            </a:r>
            <a:endParaRPr sz="2000" b="0" i="0" u="none" strike="noStrike" cap="none">
              <a:solidFill>
                <a:srgbClr val="222222"/>
              </a:solidFill>
              <a:latin typeface="Helvetica Neue Light"/>
              <a:ea typeface="Helvetica Neue Light"/>
              <a:cs typeface="Helvetica Neue Light"/>
              <a:sym typeface="Helvetica Neue Light"/>
            </a:endParaRPr>
          </a:p>
        </p:txBody>
      </p:sp>
      <p:sp>
        <p:nvSpPr>
          <p:cNvPr id="644" name="Google Shape;644;p80"/>
          <p:cNvSpPr txBox="1"/>
          <p:nvPr/>
        </p:nvSpPr>
        <p:spPr>
          <a:xfrm>
            <a:off x="653975" y="3188175"/>
            <a:ext cx="80205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pt-BR" sz="2000" b="0" i="0" u="none" strike="noStrike" cap="none">
                <a:solidFill>
                  <a:srgbClr val="000000"/>
                </a:solidFill>
                <a:latin typeface="Helvetica Neue"/>
                <a:ea typeface="Helvetica Neue"/>
                <a:cs typeface="Helvetica Neue"/>
                <a:sym typeface="Helvetica Neue"/>
              </a:rPr>
              <a:t>Quando se utiliza conexão remota, diz-se que se tem um servidor de DB e utiliza-se internet para estabelecer a conexão com o mesmo.</a:t>
            </a:r>
            <a:endParaRPr sz="1400" b="0" i="0" u="none" strike="noStrike" cap="none">
              <a:solidFill>
                <a:srgbClr val="000000"/>
              </a:solidFill>
              <a:latin typeface="Arial"/>
              <a:ea typeface="Arial"/>
              <a:cs typeface="Arial"/>
              <a:sym typeface="Arial"/>
            </a:endParaRPr>
          </a:p>
        </p:txBody>
      </p:sp>
      <p:pic>
        <p:nvPicPr>
          <p:cNvPr id="645" name="Google Shape;645;p80"/>
          <p:cNvPicPr preferRelativeResize="0"/>
          <p:nvPr/>
        </p:nvPicPr>
        <p:blipFill rotWithShape="1">
          <a:blip r:embed="rId3">
            <a:alphaModFix/>
          </a:blip>
          <a:srcRect l="12485" r="14497"/>
          <a:stretch/>
        </p:blipFill>
        <p:spPr>
          <a:xfrm>
            <a:off x="548050" y="184448"/>
            <a:ext cx="584475" cy="800525"/>
          </a:xfrm>
          <a:prstGeom prst="rect">
            <a:avLst/>
          </a:prstGeom>
          <a:noFill/>
          <a:ln>
            <a:noFill/>
          </a:ln>
        </p:spPr>
      </p:pic>
      <p:pic>
        <p:nvPicPr>
          <p:cNvPr id="646" name="Google Shape;646;p80"/>
          <p:cNvPicPr preferRelativeResize="0"/>
          <p:nvPr/>
        </p:nvPicPr>
        <p:blipFill rotWithShape="1">
          <a:blip r:embed="rId4">
            <a:alphaModFix/>
          </a:blip>
          <a:srcRect/>
          <a:stretch/>
        </p:blipFill>
        <p:spPr>
          <a:xfrm>
            <a:off x="8276100" y="161025"/>
            <a:ext cx="720475" cy="7204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81"/>
          <p:cNvSpPr txBox="1"/>
          <p:nvPr/>
        </p:nvSpPr>
        <p:spPr>
          <a:xfrm>
            <a:off x="540825" y="312925"/>
            <a:ext cx="79512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SISTEMA DE GESTÃO DE DB</a:t>
            </a:r>
            <a:endParaRPr sz="1400" b="0" i="0" u="none" strike="noStrike" cap="none">
              <a:solidFill>
                <a:srgbClr val="000000"/>
              </a:solidFill>
              <a:latin typeface="Arial"/>
              <a:ea typeface="Arial"/>
              <a:cs typeface="Arial"/>
              <a:sym typeface="Arial"/>
            </a:endParaRPr>
          </a:p>
        </p:txBody>
      </p:sp>
      <p:sp>
        <p:nvSpPr>
          <p:cNvPr id="653" name="Google Shape;653;p81"/>
          <p:cNvSpPr txBox="1"/>
          <p:nvPr/>
        </p:nvSpPr>
        <p:spPr>
          <a:xfrm>
            <a:off x="540825" y="1351638"/>
            <a:ext cx="8165700" cy="2342400"/>
          </a:xfrm>
          <a:prstGeom prst="rect">
            <a:avLst/>
          </a:prstGeom>
          <a:noFill/>
          <a:ln>
            <a:noFill/>
          </a:ln>
        </p:spPr>
        <p:txBody>
          <a:bodyPr spcFirstLastPara="1" wrap="square" lIns="91425" tIns="91425" rIns="91425" bIns="91425" anchor="ctr" anchorCtr="0">
            <a:noAutofit/>
          </a:bodyPr>
          <a:lstStyle/>
          <a:p>
            <a:pPr marL="0" marR="38100" lvl="0" indent="0" algn="ctr" rtl="0">
              <a:lnSpc>
                <a:spcPct val="128571"/>
              </a:lnSpc>
              <a:spcBef>
                <a:spcPts val="0"/>
              </a:spcBef>
              <a:spcAft>
                <a:spcPts val="0"/>
              </a:spcAft>
              <a:buClr>
                <a:schemeClr val="dk1"/>
              </a:buClr>
              <a:buSzPts val="1100"/>
              <a:buFont typeface="Arial"/>
              <a:buNone/>
            </a:pPr>
            <a:r>
              <a:rPr lang="pt-BR" sz="2000" b="1" i="0" u="none" strike="noStrike" cap="none">
                <a:solidFill>
                  <a:srgbClr val="222222"/>
                </a:solidFill>
                <a:latin typeface="Helvetica Neue"/>
                <a:ea typeface="Helvetica Neue"/>
                <a:cs typeface="Helvetica Neue"/>
                <a:sym typeface="Helvetica Neue"/>
              </a:rPr>
              <a:t>SGBD </a:t>
            </a:r>
            <a:r>
              <a:rPr lang="pt-BR" sz="2000" b="0" i="0" u="none" strike="noStrike" cap="none">
                <a:solidFill>
                  <a:srgbClr val="222222"/>
                </a:solidFill>
                <a:latin typeface="Helvetica Neue"/>
                <a:ea typeface="Helvetica Neue"/>
                <a:cs typeface="Helvetica Neue"/>
                <a:sym typeface="Helvetica Neue"/>
              </a:rPr>
              <a:t>ou </a:t>
            </a:r>
            <a:r>
              <a:rPr lang="pt-BR" sz="2000" b="1" i="0" u="none" strike="noStrike" cap="none">
                <a:solidFill>
                  <a:srgbClr val="222222"/>
                </a:solidFill>
                <a:latin typeface="Helvetica Neue"/>
                <a:ea typeface="Helvetica Neue"/>
                <a:cs typeface="Helvetica Neue"/>
                <a:sym typeface="Helvetica Neue"/>
              </a:rPr>
              <a:t>DBMS </a:t>
            </a:r>
            <a:r>
              <a:rPr lang="pt-BR" sz="2000" b="0" i="0" u="none" strike="noStrike" cap="none">
                <a:solidFill>
                  <a:srgbClr val="222222"/>
                </a:solidFill>
                <a:latin typeface="Helvetica Neue"/>
                <a:ea typeface="Helvetica Neue"/>
                <a:cs typeface="Helvetica Neue"/>
                <a:sym typeface="Helvetica Neue"/>
              </a:rPr>
              <a:t>é o nome que se dá ao conjunto de componentes de software que permite realizar todo o tipo de gestão e operações sobre a informação que o banco de dados armazena, bem como sobre a DB em si.</a:t>
            </a:r>
            <a:endParaRPr sz="2000" b="0" i="0" u="none" strike="noStrike" cap="none">
              <a:solidFill>
                <a:srgbClr val="222222"/>
              </a:solidFill>
              <a:latin typeface="Helvetica Neue"/>
              <a:ea typeface="Helvetica Neue"/>
              <a:cs typeface="Helvetica Neue"/>
              <a:sym typeface="Helvetica Neue"/>
            </a:endParaRPr>
          </a:p>
          <a:p>
            <a:pPr marL="0" marR="38100" lvl="0" indent="0" algn="ctr" rtl="0">
              <a:lnSpc>
                <a:spcPct val="128571"/>
              </a:lnSpc>
              <a:spcBef>
                <a:spcPts val="0"/>
              </a:spcBef>
              <a:spcAft>
                <a:spcPts val="0"/>
              </a:spcAft>
              <a:buClr>
                <a:srgbClr val="000000"/>
              </a:buClr>
              <a:buSzPts val="1100"/>
              <a:buFont typeface="Arial"/>
              <a:buNone/>
            </a:pPr>
            <a:endParaRPr sz="2000" b="1" i="0" u="none" strike="noStrike" cap="none">
              <a:solidFill>
                <a:srgbClr val="222222"/>
              </a:solidFill>
              <a:latin typeface="Helvetica Neue"/>
              <a:ea typeface="Helvetica Neue"/>
              <a:cs typeface="Helvetica Neue"/>
              <a:sym typeface="Helvetica Neue"/>
            </a:endParaRPr>
          </a:p>
        </p:txBody>
      </p:sp>
      <p:sp>
        <p:nvSpPr>
          <p:cNvPr id="654" name="Google Shape;654;p81"/>
          <p:cNvSpPr txBox="1"/>
          <p:nvPr/>
        </p:nvSpPr>
        <p:spPr>
          <a:xfrm>
            <a:off x="540825" y="3613875"/>
            <a:ext cx="7951200" cy="492600"/>
          </a:xfrm>
          <a:prstGeom prst="rect">
            <a:avLst/>
          </a:prstGeom>
          <a:noFill/>
          <a:ln>
            <a:noFill/>
          </a:ln>
        </p:spPr>
        <p:txBody>
          <a:bodyPr spcFirstLastPara="1" wrap="square" lIns="91425" tIns="91425" rIns="91425" bIns="91425" anchor="t" anchorCtr="0">
            <a:spAutoFit/>
          </a:bodyPr>
          <a:lstStyle/>
          <a:p>
            <a:pPr marL="0" marR="38100" lvl="0" indent="0" algn="ctr" rtl="0">
              <a:lnSpc>
                <a:spcPct val="128571"/>
              </a:lnSpc>
              <a:spcBef>
                <a:spcPts val="0"/>
              </a:spcBef>
              <a:spcAft>
                <a:spcPts val="0"/>
              </a:spcAft>
              <a:buClr>
                <a:srgbClr val="000000"/>
              </a:buClr>
              <a:buSzPts val="2100"/>
              <a:buFont typeface="Arial"/>
              <a:buNone/>
            </a:pPr>
            <a:r>
              <a:rPr lang="pt-BR" sz="2000" b="0" i="0" u="none" strike="noStrike" cap="none">
                <a:solidFill>
                  <a:srgbClr val="222222"/>
                </a:solidFill>
                <a:latin typeface="Helvetica Neue Light"/>
                <a:ea typeface="Helvetica Neue Light"/>
                <a:cs typeface="Helvetica Neue Light"/>
                <a:sym typeface="Helvetica Neue Light"/>
              </a:rPr>
              <a:t>Para realizar operações sobre o motor de DB, utilizamos um </a:t>
            </a:r>
            <a:r>
              <a:rPr lang="pt-BR" sz="2000" b="1" i="0" u="sng" strike="noStrike" cap="none">
                <a:solidFill>
                  <a:schemeClr val="hlink"/>
                </a:solidFill>
                <a:highlight>
                  <a:srgbClr val="3CEFAB"/>
                </a:highlight>
                <a:latin typeface="Helvetica Neue"/>
                <a:ea typeface="Helvetica Neue"/>
                <a:cs typeface="Helvetica Neue"/>
                <a:sym typeface="Helvetica Neue"/>
                <a:hlinkClick r:id="rId3"/>
              </a:rPr>
              <a:t>SGBD</a:t>
            </a:r>
            <a:r>
              <a:rPr lang="pt-BR" sz="2000" b="0" i="0" u="none" strike="noStrike" cap="none">
                <a:solidFill>
                  <a:srgbClr val="0563C1"/>
                </a:solidFill>
                <a:highlight>
                  <a:srgbClr val="3CEFAB"/>
                </a:highlight>
                <a:latin typeface="Helvetica Neue Light"/>
                <a:ea typeface="Helvetica Neue Light"/>
                <a:cs typeface="Helvetica Neue Light"/>
                <a:sym typeface="Helvetica Neue Light"/>
              </a:rPr>
              <a:t>.</a:t>
            </a:r>
            <a:r>
              <a:rPr lang="pt-BR" sz="2000" b="0" i="0" u="none" strike="noStrike" cap="none">
                <a:solidFill>
                  <a:srgbClr val="222222"/>
                </a:solidFill>
                <a:highlight>
                  <a:srgbClr val="3CEFAB"/>
                </a:highlight>
                <a:latin typeface="Helvetica Neue Light"/>
                <a:ea typeface="Helvetica Neue Light"/>
                <a:cs typeface="Helvetica Neue Light"/>
                <a:sym typeface="Helvetica Neue Light"/>
              </a:rPr>
              <a:t> </a:t>
            </a:r>
            <a:endParaRPr sz="1400" b="0" i="0" u="none" strike="noStrike" cap="none">
              <a:solidFill>
                <a:srgbClr val="000000"/>
              </a:solidFill>
              <a:latin typeface="Arial"/>
              <a:ea typeface="Arial"/>
              <a:cs typeface="Arial"/>
              <a:sym typeface="Arial"/>
            </a:endParaRPr>
          </a:p>
        </p:txBody>
      </p:sp>
      <p:pic>
        <p:nvPicPr>
          <p:cNvPr id="655" name="Google Shape;655;p81"/>
          <p:cNvPicPr preferRelativeResize="0"/>
          <p:nvPr/>
        </p:nvPicPr>
        <p:blipFill rotWithShape="1">
          <a:blip r:embed="rId4">
            <a:alphaModFix/>
          </a:blip>
          <a:srcRect/>
          <a:stretch/>
        </p:blipFill>
        <p:spPr>
          <a:xfrm>
            <a:off x="8276100" y="161025"/>
            <a:ext cx="720475" cy="720475"/>
          </a:xfrm>
          <a:prstGeom prst="rect">
            <a:avLst/>
          </a:prstGeom>
          <a:noFill/>
          <a:ln>
            <a:noFill/>
          </a:ln>
        </p:spPr>
      </p:pic>
      <p:pic>
        <p:nvPicPr>
          <p:cNvPr id="656" name="Google Shape;656;p81"/>
          <p:cNvPicPr preferRelativeResize="0"/>
          <p:nvPr/>
        </p:nvPicPr>
        <p:blipFill rotWithShape="1">
          <a:blip r:embed="rId5">
            <a:alphaModFix/>
          </a:blip>
          <a:srcRect/>
          <a:stretch/>
        </p:blipFill>
        <p:spPr>
          <a:xfrm>
            <a:off x="548050" y="184450"/>
            <a:ext cx="800525" cy="800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sp>
        <p:nvSpPr>
          <p:cNvPr id="662" name="Google Shape;662;p82"/>
          <p:cNvSpPr txBox="1"/>
          <p:nvPr/>
        </p:nvSpPr>
        <p:spPr>
          <a:xfrm>
            <a:off x="4739125" y="1211575"/>
            <a:ext cx="3729300" cy="2513400"/>
          </a:xfrm>
          <a:prstGeom prst="rect">
            <a:avLst/>
          </a:prstGeom>
          <a:noFill/>
          <a:ln>
            <a:noFill/>
          </a:ln>
        </p:spPr>
        <p:txBody>
          <a:bodyPr spcFirstLastPara="1" wrap="square" lIns="91425" tIns="91425" rIns="91425" bIns="91425" anchor="ctr" anchorCtr="0">
            <a:noAutofit/>
          </a:bodyPr>
          <a:lstStyle/>
          <a:p>
            <a:pPr marL="0" marR="38100" lvl="0" indent="0" algn="ctr" rtl="0">
              <a:lnSpc>
                <a:spcPct val="128571"/>
              </a:lnSpc>
              <a:spcBef>
                <a:spcPts val="0"/>
              </a:spcBef>
              <a:spcAft>
                <a:spcPts val="0"/>
              </a:spcAft>
              <a:buClr>
                <a:srgbClr val="000000"/>
              </a:buClr>
              <a:buSzPts val="1100"/>
              <a:buFont typeface="Arial"/>
              <a:buNone/>
            </a:pPr>
            <a:r>
              <a:rPr lang="pt-BR" sz="2000" b="1" i="0" u="none" strike="noStrike" cap="none">
                <a:solidFill>
                  <a:srgbClr val="222222"/>
                </a:solidFill>
                <a:highlight>
                  <a:srgbClr val="3CEFAB"/>
                </a:highlight>
                <a:latin typeface="Helvetica Neue"/>
                <a:ea typeface="Helvetica Neue"/>
                <a:cs typeface="Helvetica Neue"/>
                <a:sym typeface="Helvetica Neue"/>
              </a:rPr>
              <a:t>Interface</a:t>
            </a:r>
            <a:r>
              <a:rPr lang="pt-BR" sz="2000" b="0" i="0" u="none" strike="noStrike" cap="none">
                <a:solidFill>
                  <a:srgbClr val="222222"/>
                </a:solidFill>
                <a:highlight>
                  <a:srgbClr val="3CEFAB"/>
                </a:highlight>
                <a:latin typeface="Helvetica Neue Light"/>
                <a:ea typeface="Helvetica Neue Light"/>
                <a:cs typeface="Helvetica Neue Light"/>
                <a:sym typeface="Helvetica Neue Light"/>
              </a:rPr>
              <a:t> </a:t>
            </a:r>
            <a:r>
              <a:rPr lang="pt-BR" sz="2000" b="1" i="0" u="none" strike="noStrike" cap="none">
                <a:solidFill>
                  <a:srgbClr val="222222"/>
                </a:solidFill>
                <a:highlight>
                  <a:srgbClr val="3CEFAB"/>
                </a:highlight>
                <a:latin typeface="Helvetica Neue"/>
                <a:ea typeface="Helvetica Neue"/>
                <a:cs typeface="Helvetica Neue"/>
                <a:sym typeface="Helvetica Neue"/>
              </a:rPr>
              <a:t>gráfica</a:t>
            </a:r>
            <a:r>
              <a:rPr lang="pt-BR" sz="2000" b="0" i="0" u="none" strike="noStrike" cap="none">
                <a:solidFill>
                  <a:srgbClr val="222222"/>
                </a:solidFill>
                <a:latin typeface="Helvetica Neue Light"/>
                <a:ea typeface="Helvetica Neue Light"/>
                <a:cs typeface="Helvetica Neue Light"/>
                <a:sym typeface="Helvetica Neue Light"/>
              </a:rPr>
              <a:t> que nos permite acessar visualmente todos os objetos de um banco de dados e operar sobre eles.</a:t>
            </a:r>
            <a:endParaRPr sz="1400" b="0" i="0" u="none" strike="noStrike" cap="none">
              <a:solidFill>
                <a:srgbClr val="000000"/>
              </a:solidFill>
              <a:latin typeface="Arial"/>
              <a:ea typeface="Arial"/>
              <a:cs typeface="Arial"/>
              <a:sym typeface="Arial"/>
            </a:endParaRPr>
          </a:p>
        </p:txBody>
      </p:sp>
      <p:pic>
        <p:nvPicPr>
          <p:cNvPr id="663" name="Google Shape;663;p82"/>
          <p:cNvPicPr preferRelativeResize="0"/>
          <p:nvPr/>
        </p:nvPicPr>
        <p:blipFill rotWithShape="1">
          <a:blip r:embed="rId3">
            <a:alphaModFix/>
          </a:blip>
          <a:srcRect r="17512" b="24471"/>
          <a:stretch/>
        </p:blipFill>
        <p:spPr>
          <a:xfrm>
            <a:off x="577250" y="1276750"/>
            <a:ext cx="3951298" cy="2383058"/>
          </a:xfrm>
          <a:prstGeom prst="rect">
            <a:avLst/>
          </a:prstGeom>
          <a:noFill/>
          <a:ln>
            <a:noFill/>
          </a:ln>
        </p:spPr>
      </p:pic>
      <p:sp>
        <p:nvSpPr>
          <p:cNvPr id="664" name="Google Shape;664;p82"/>
          <p:cNvSpPr txBox="1"/>
          <p:nvPr/>
        </p:nvSpPr>
        <p:spPr>
          <a:xfrm>
            <a:off x="577250" y="3753025"/>
            <a:ext cx="8026800" cy="901800"/>
          </a:xfrm>
          <a:prstGeom prst="rect">
            <a:avLst/>
          </a:prstGeom>
          <a:noFill/>
          <a:ln>
            <a:noFill/>
          </a:ln>
        </p:spPr>
        <p:txBody>
          <a:bodyPr spcFirstLastPara="1" wrap="square" lIns="91425" tIns="91425" rIns="91425" bIns="91425" anchor="ctr" anchorCtr="0">
            <a:noAutofit/>
          </a:bodyPr>
          <a:lstStyle/>
          <a:p>
            <a:pPr marL="0" marR="38100" lvl="0" indent="0" algn="ctr" rtl="0">
              <a:lnSpc>
                <a:spcPct val="128571"/>
              </a:lnSpc>
              <a:spcBef>
                <a:spcPts val="0"/>
              </a:spcBef>
              <a:spcAft>
                <a:spcPts val="0"/>
              </a:spcAft>
              <a:buClr>
                <a:srgbClr val="000000"/>
              </a:buClr>
              <a:buSzPts val="1100"/>
              <a:buFont typeface="Arial"/>
              <a:buNone/>
            </a:pPr>
            <a:r>
              <a:rPr lang="pt-BR" sz="2000" b="0" i="0" u="none" strike="noStrike" cap="none">
                <a:solidFill>
                  <a:srgbClr val="222222"/>
                </a:solidFill>
                <a:latin typeface="Helvetica Neue Light"/>
                <a:ea typeface="Helvetica Neue Light"/>
                <a:cs typeface="Helvetica Neue Light"/>
                <a:sym typeface="Helvetica Neue Light"/>
              </a:rPr>
              <a:t>Existem ferramentas que nos permitem fazer o mesmo que um </a:t>
            </a:r>
            <a:r>
              <a:rPr lang="pt-BR" sz="2000" b="1" i="0" u="none" strike="noStrike" cap="none">
                <a:solidFill>
                  <a:srgbClr val="222222"/>
                </a:solidFill>
                <a:highlight>
                  <a:srgbClr val="3CEFAB"/>
                </a:highlight>
                <a:latin typeface="Helvetica Neue"/>
                <a:ea typeface="Helvetica Neue"/>
                <a:cs typeface="Helvetica Neue"/>
                <a:sym typeface="Helvetica Neue"/>
              </a:rPr>
              <a:t>SGBD</a:t>
            </a:r>
            <a:r>
              <a:rPr lang="pt-BR" sz="2000" b="0" i="0" u="none" strike="noStrike" cap="none">
                <a:solidFill>
                  <a:srgbClr val="222222"/>
                </a:solidFill>
                <a:latin typeface="Helvetica Neue Light"/>
                <a:ea typeface="Helvetica Neue Light"/>
                <a:cs typeface="Helvetica Neue Light"/>
                <a:sym typeface="Helvetica Neue Light"/>
              </a:rPr>
              <a:t>, mas diretamente da linha de comandos ou janela Terminal.</a:t>
            </a:r>
            <a:endParaRPr sz="1400" b="0" i="0" u="none" strike="noStrike" cap="none">
              <a:solidFill>
                <a:srgbClr val="000000"/>
              </a:solidFill>
              <a:latin typeface="Arial"/>
              <a:ea typeface="Arial"/>
              <a:cs typeface="Arial"/>
              <a:sym typeface="Arial"/>
            </a:endParaRPr>
          </a:p>
        </p:txBody>
      </p:sp>
      <p:pic>
        <p:nvPicPr>
          <p:cNvPr id="665" name="Google Shape;665;p82"/>
          <p:cNvPicPr preferRelativeResize="0"/>
          <p:nvPr/>
        </p:nvPicPr>
        <p:blipFill rotWithShape="1">
          <a:blip r:embed="rId4">
            <a:alphaModFix/>
          </a:blip>
          <a:srcRect/>
          <a:stretch/>
        </p:blipFill>
        <p:spPr>
          <a:xfrm>
            <a:off x="8276100" y="161025"/>
            <a:ext cx="720475" cy="720475"/>
          </a:xfrm>
          <a:prstGeom prst="rect">
            <a:avLst/>
          </a:prstGeom>
          <a:noFill/>
          <a:ln>
            <a:noFill/>
          </a:ln>
        </p:spPr>
      </p:pic>
      <p:pic>
        <p:nvPicPr>
          <p:cNvPr id="666" name="Google Shape;666;p82"/>
          <p:cNvPicPr preferRelativeResize="0"/>
          <p:nvPr/>
        </p:nvPicPr>
        <p:blipFill rotWithShape="1">
          <a:blip r:embed="rId5">
            <a:alphaModFix/>
          </a:blip>
          <a:srcRect/>
          <a:stretch/>
        </p:blipFill>
        <p:spPr>
          <a:xfrm>
            <a:off x="548050" y="184450"/>
            <a:ext cx="800525" cy="800525"/>
          </a:xfrm>
          <a:prstGeom prst="rect">
            <a:avLst/>
          </a:prstGeom>
          <a:noFill/>
          <a:ln>
            <a:noFill/>
          </a:ln>
        </p:spPr>
      </p:pic>
      <p:sp>
        <p:nvSpPr>
          <p:cNvPr id="667" name="Google Shape;667;p82"/>
          <p:cNvSpPr txBox="1"/>
          <p:nvPr/>
        </p:nvSpPr>
        <p:spPr>
          <a:xfrm>
            <a:off x="540825" y="312925"/>
            <a:ext cx="79512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SISTEMA DE GESTÃO DE DB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83"/>
          <p:cNvSpPr txBox="1"/>
          <p:nvPr/>
        </p:nvSpPr>
        <p:spPr>
          <a:xfrm>
            <a:off x="596400" y="340675"/>
            <a:ext cx="79512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OPERAÇÕES SOBRE UMA DB</a:t>
            </a:r>
            <a:endParaRPr sz="3600" b="0" i="1" u="none" strike="noStrike" cap="none">
              <a:solidFill>
                <a:srgbClr val="000000"/>
              </a:solidFill>
              <a:latin typeface="Anton"/>
              <a:ea typeface="Anton"/>
              <a:cs typeface="Anton"/>
              <a:sym typeface="Anton"/>
            </a:endParaRPr>
          </a:p>
        </p:txBody>
      </p:sp>
      <p:sp>
        <p:nvSpPr>
          <p:cNvPr id="674" name="Google Shape;674;p83"/>
          <p:cNvSpPr txBox="1"/>
          <p:nvPr/>
        </p:nvSpPr>
        <p:spPr>
          <a:xfrm>
            <a:off x="3937325" y="1259725"/>
            <a:ext cx="4707000" cy="2228400"/>
          </a:xfrm>
          <a:prstGeom prst="rect">
            <a:avLst/>
          </a:prstGeom>
          <a:noFill/>
          <a:ln>
            <a:noFill/>
          </a:ln>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Clr>
                <a:srgbClr val="000000"/>
              </a:buClr>
              <a:buSzPts val="1100"/>
              <a:buFont typeface="Arial"/>
              <a:buNone/>
            </a:pPr>
            <a:r>
              <a:rPr lang="pt-BR" sz="2000" b="0" i="0" u="none" strike="noStrike" cap="none">
                <a:solidFill>
                  <a:srgbClr val="222222"/>
                </a:solidFill>
                <a:latin typeface="Helvetica Neue Light"/>
                <a:ea typeface="Helvetica Neue Light"/>
                <a:cs typeface="Helvetica Neue Light"/>
                <a:sym typeface="Helvetica Neue Light"/>
              </a:rPr>
              <a:t>As operações mais frequentes sobre uma DB são denominadas pelo termo </a:t>
            </a:r>
            <a:r>
              <a:rPr lang="pt-BR" sz="2000" b="1" i="0" u="none" strike="noStrike" cap="none">
                <a:solidFill>
                  <a:srgbClr val="222222"/>
                </a:solidFill>
                <a:highlight>
                  <a:srgbClr val="3CEFAB"/>
                </a:highlight>
                <a:latin typeface="Helvetica Neue"/>
                <a:ea typeface="Helvetica Neue"/>
                <a:cs typeface="Helvetica Neue"/>
                <a:sym typeface="Helvetica Neue"/>
              </a:rPr>
              <a:t>C.R.U.D</a:t>
            </a:r>
            <a:r>
              <a:rPr lang="pt-BR" sz="2000" b="0" i="0" u="none" strike="noStrike" cap="none">
                <a:solidFill>
                  <a:srgbClr val="222222"/>
                </a:solidFill>
                <a:latin typeface="Helvetica Neue Light"/>
                <a:ea typeface="Helvetica Neue Light"/>
                <a:cs typeface="Helvetica Neue Light"/>
                <a:sym typeface="Helvetica Neue Light"/>
              </a:rPr>
              <a:t>.</a:t>
            </a:r>
            <a:br>
              <a:rPr lang="pt-BR" sz="2000" b="0" i="0" u="none" strike="noStrike" cap="none">
                <a:solidFill>
                  <a:srgbClr val="222222"/>
                </a:solidFill>
                <a:latin typeface="Helvetica Neue Light"/>
                <a:ea typeface="Helvetica Neue Light"/>
                <a:cs typeface="Helvetica Neue Light"/>
                <a:sym typeface="Helvetica Neue Light"/>
              </a:rPr>
            </a:br>
            <a:r>
              <a:rPr lang="pt-BR" sz="1800" b="0" i="0" u="none" strike="noStrike" cap="none">
                <a:solidFill>
                  <a:srgbClr val="222222"/>
                </a:solidFill>
                <a:highlight>
                  <a:srgbClr val="3CEFAB"/>
                </a:highlight>
                <a:latin typeface="Helvetica Neue Light"/>
                <a:ea typeface="Helvetica Neue Light"/>
                <a:cs typeface="Helvetica Neue Light"/>
                <a:sym typeface="Helvetica Neue Light"/>
              </a:rPr>
              <a:t>(</a:t>
            </a:r>
            <a:r>
              <a:rPr lang="pt-BR" sz="1800" b="1" i="0" u="none" strike="noStrike" cap="none">
                <a:solidFill>
                  <a:srgbClr val="222222"/>
                </a:solidFill>
                <a:highlight>
                  <a:srgbClr val="3CEFAB"/>
                </a:highlight>
                <a:latin typeface="Helvetica Neue"/>
                <a:ea typeface="Helvetica Neue"/>
                <a:cs typeface="Helvetica Neue"/>
                <a:sym typeface="Helvetica Neue"/>
              </a:rPr>
              <a:t>Criar</a:t>
            </a:r>
            <a:r>
              <a:rPr lang="pt-BR" sz="1800" b="0" i="0" u="none" strike="noStrike" cap="none">
                <a:solidFill>
                  <a:srgbClr val="222222"/>
                </a:solidFill>
                <a:highlight>
                  <a:srgbClr val="3CEFAB"/>
                </a:highlight>
                <a:latin typeface="Helvetica Neue Light"/>
                <a:ea typeface="Helvetica Neue Light"/>
                <a:cs typeface="Helvetica Neue Light"/>
                <a:sym typeface="Helvetica Neue Light"/>
              </a:rPr>
              <a:t>, </a:t>
            </a:r>
            <a:r>
              <a:rPr lang="pt-BR" sz="1800" b="1" i="0" u="none" strike="noStrike" cap="none">
                <a:solidFill>
                  <a:srgbClr val="222222"/>
                </a:solidFill>
                <a:highlight>
                  <a:srgbClr val="3CEFAB"/>
                </a:highlight>
                <a:latin typeface="Helvetica Neue"/>
                <a:ea typeface="Helvetica Neue"/>
                <a:cs typeface="Helvetica Neue"/>
                <a:sym typeface="Helvetica Neue"/>
              </a:rPr>
              <a:t>Ler</a:t>
            </a:r>
            <a:r>
              <a:rPr lang="pt-BR" sz="1800" b="0" i="0" u="none" strike="noStrike" cap="none">
                <a:solidFill>
                  <a:srgbClr val="222222"/>
                </a:solidFill>
                <a:highlight>
                  <a:srgbClr val="3CEFAB"/>
                </a:highlight>
                <a:latin typeface="Helvetica Neue Light"/>
                <a:ea typeface="Helvetica Neue Light"/>
                <a:cs typeface="Helvetica Neue Light"/>
                <a:sym typeface="Helvetica Neue Light"/>
              </a:rPr>
              <a:t>, </a:t>
            </a:r>
            <a:r>
              <a:rPr lang="pt-BR" sz="1800" b="1" i="0" u="none" strike="noStrike" cap="none">
                <a:solidFill>
                  <a:srgbClr val="222222"/>
                </a:solidFill>
                <a:highlight>
                  <a:srgbClr val="3CEFAB"/>
                </a:highlight>
                <a:latin typeface="Helvetica Neue"/>
                <a:ea typeface="Helvetica Neue"/>
                <a:cs typeface="Helvetica Neue"/>
                <a:sym typeface="Helvetica Neue"/>
              </a:rPr>
              <a:t>Atualizar</a:t>
            </a:r>
            <a:r>
              <a:rPr lang="pt-BR" sz="1800" b="0" i="0" u="none" strike="noStrike" cap="none">
                <a:solidFill>
                  <a:srgbClr val="222222"/>
                </a:solidFill>
                <a:highlight>
                  <a:srgbClr val="3CEFAB"/>
                </a:highlight>
                <a:latin typeface="Helvetica Neue Light"/>
                <a:ea typeface="Helvetica Neue Light"/>
                <a:cs typeface="Helvetica Neue Light"/>
                <a:sym typeface="Helvetica Neue Light"/>
              </a:rPr>
              <a:t> e </a:t>
            </a:r>
            <a:r>
              <a:rPr lang="pt-BR" sz="1800" b="1" i="0" u="none" strike="noStrike" cap="none">
                <a:solidFill>
                  <a:srgbClr val="222222"/>
                </a:solidFill>
                <a:highlight>
                  <a:srgbClr val="3CEFAB"/>
                </a:highlight>
                <a:latin typeface="Helvetica Neue"/>
                <a:ea typeface="Helvetica Neue"/>
                <a:cs typeface="Helvetica Neue"/>
                <a:sym typeface="Helvetica Neue"/>
              </a:rPr>
              <a:t>Eliminar</a:t>
            </a:r>
            <a:r>
              <a:rPr lang="pt-BR" sz="1800" b="0" i="0" u="none" strike="noStrike" cap="none">
                <a:solidFill>
                  <a:srgbClr val="222222"/>
                </a:solidFill>
                <a:highlight>
                  <a:srgbClr val="3CEFAB"/>
                </a:highlight>
                <a:latin typeface="Helvetica Neue Light"/>
                <a:ea typeface="Helvetica Neue Light"/>
                <a:cs typeface="Helvetica Neue Light"/>
                <a:sym typeface="Helvetica Neue Light"/>
              </a:rPr>
              <a:t>).</a:t>
            </a:r>
            <a:endParaRPr sz="1400" b="0" i="0" u="none" strike="noStrike" cap="none">
              <a:solidFill>
                <a:srgbClr val="000000"/>
              </a:solidFill>
              <a:latin typeface="Arial"/>
              <a:ea typeface="Arial"/>
              <a:cs typeface="Arial"/>
              <a:sym typeface="Arial"/>
            </a:endParaRPr>
          </a:p>
        </p:txBody>
      </p:sp>
      <p:sp>
        <p:nvSpPr>
          <p:cNvPr id="675" name="Google Shape;675;p83"/>
          <p:cNvSpPr txBox="1"/>
          <p:nvPr/>
        </p:nvSpPr>
        <p:spPr>
          <a:xfrm>
            <a:off x="499675" y="3355100"/>
            <a:ext cx="8123975" cy="1395300"/>
          </a:xfrm>
          <a:prstGeom prst="rect">
            <a:avLst/>
          </a:prstGeom>
          <a:noFill/>
          <a:ln>
            <a:noFill/>
          </a:ln>
        </p:spPr>
        <p:txBody>
          <a:bodyPr spcFirstLastPara="1" wrap="square" lIns="91425" tIns="91425" rIns="91425" bIns="91425" anchor="ctr" anchorCtr="0">
            <a:noAutofit/>
          </a:bodyPr>
          <a:lstStyle/>
          <a:p>
            <a:pPr marL="0" marR="38100" lvl="0" indent="0" algn="l" rtl="0">
              <a:lnSpc>
                <a:spcPct val="128571"/>
              </a:lnSpc>
              <a:spcBef>
                <a:spcPts val="0"/>
              </a:spcBef>
              <a:spcAft>
                <a:spcPts val="0"/>
              </a:spcAft>
              <a:buClr>
                <a:srgbClr val="000000"/>
              </a:buClr>
              <a:buSzPts val="1100"/>
              <a:buFont typeface="Arial"/>
              <a:buNone/>
            </a:pPr>
            <a:r>
              <a:rPr lang="pt-BR" sz="2000" b="0" i="0" u="none" strike="noStrike" cap="none">
                <a:solidFill>
                  <a:srgbClr val="222222"/>
                </a:solidFill>
                <a:latin typeface="Helvetica Neue Light"/>
                <a:ea typeface="Helvetica Neue Light"/>
                <a:cs typeface="Helvetica Neue Light"/>
                <a:sym typeface="Helvetica Neue Light"/>
              </a:rPr>
              <a:t>Essas operações podem ser realizadas sobre os dados armazenados e sobre qualquer objeto que compõe o banco de dados.</a:t>
            </a:r>
            <a:endParaRPr sz="1400" b="0" i="0" u="none" strike="noStrike" cap="none">
              <a:solidFill>
                <a:srgbClr val="000000"/>
              </a:solidFill>
              <a:latin typeface="Arial"/>
              <a:ea typeface="Arial"/>
              <a:cs typeface="Arial"/>
              <a:sym typeface="Arial"/>
            </a:endParaRPr>
          </a:p>
        </p:txBody>
      </p:sp>
      <p:pic>
        <p:nvPicPr>
          <p:cNvPr id="676" name="Google Shape;676;p83"/>
          <p:cNvPicPr preferRelativeResize="0"/>
          <p:nvPr/>
        </p:nvPicPr>
        <p:blipFill rotWithShape="1">
          <a:blip r:embed="rId3">
            <a:alphaModFix/>
          </a:blip>
          <a:srcRect l="9008" r="10038"/>
          <a:stretch/>
        </p:blipFill>
        <p:spPr>
          <a:xfrm>
            <a:off x="577250" y="1497625"/>
            <a:ext cx="3256675" cy="1689625"/>
          </a:xfrm>
          <a:prstGeom prst="rect">
            <a:avLst/>
          </a:prstGeom>
          <a:noFill/>
          <a:ln>
            <a:noFill/>
          </a:ln>
        </p:spPr>
      </p:pic>
      <p:pic>
        <p:nvPicPr>
          <p:cNvPr id="677" name="Google Shape;677;p83"/>
          <p:cNvPicPr preferRelativeResize="0"/>
          <p:nvPr/>
        </p:nvPicPr>
        <p:blipFill rotWithShape="1">
          <a:blip r:embed="rId4">
            <a:alphaModFix/>
          </a:blip>
          <a:srcRect/>
          <a:stretch/>
        </p:blipFill>
        <p:spPr>
          <a:xfrm>
            <a:off x="8276100" y="161025"/>
            <a:ext cx="720475" cy="720475"/>
          </a:xfrm>
          <a:prstGeom prst="rect">
            <a:avLst/>
          </a:prstGeom>
          <a:noFill/>
          <a:ln>
            <a:noFill/>
          </a:ln>
        </p:spPr>
      </p:pic>
      <p:pic>
        <p:nvPicPr>
          <p:cNvPr id="678" name="Google Shape;678;p83"/>
          <p:cNvPicPr preferRelativeResize="0"/>
          <p:nvPr/>
        </p:nvPicPr>
        <p:blipFill rotWithShape="1">
          <a:blip r:embed="rId5">
            <a:alphaModFix/>
          </a:blip>
          <a:srcRect/>
          <a:stretch/>
        </p:blipFill>
        <p:spPr>
          <a:xfrm>
            <a:off x="548050" y="184450"/>
            <a:ext cx="800525" cy="800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6"/>
                                        </p:tgtEl>
                                        <p:attrNameLst>
                                          <p:attrName>style.visibility</p:attrName>
                                        </p:attrNameLst>
                                      </p:cBhvr>
                                      <p:to>
                                        <p:strVal val="visible"/>
                                      </p:to>
                                    </p:set>
                                    <p:animEffect transition="in" filter="fade">
                                      <p:cBhvr>
                                        <p:cTn id="7" dur="1000"/>
                                        <p:tgtEl>
                                          <p:spTgt spid="676"/>
                                        </p:tgtEl>
                                      </p:cBhvr>
                                    </p:animEffect>
                                  </p:childTnLst>
                                </p:cTn>
                              </p:par>
                              <p:par>
                                <p:cTn id="8" presetID="10" presetClass="entr" presetSubtype="0" fill="hold" nodeType="withEffect">
                                  <p:stCondLst>
                                    <p:cond delay="0"/>
                                  </p:stCondLst>
                                  <p:childTnLst>
                                    <p:set>
                                      <p:cBhvr>
                                        <p:cTn id="9" dur="1" fill="hold">
                                          <p:stCondLst>
                                            <p:cond delay="0"/>
                                          </p:stCondLst>
                                        </p:cTn>
                                        <p:tgtEl>
                                          <p:spTgt spid="674"/>
                                        </p:tgtEl>
                                        <p:attrNameLst>
                                          <p:attrName>style.visibility</p:attrName>
                                        </p:attrNameLst>
                                      </p:cBhvr>
                                      <p:to>
                                        <p:strVal val="visible"/>
                                      </p:to>
                                    </p:set>
                                    <p:animEffect transition="in" filter="fade">
                                      <p:cBhvr>
                                        <p:cTn id="10" dur="1000"/>
                                        <p:tgtEl>
                                          <p:spTgt spid="6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75"/>
                                        </p:tgtEl>
                                        <p:attrNameLst>
                                          <p:attrName>style.visibility</p:attrName>
                                        </p:attrNameLst>
                                      </p:cBhvr>
                                      <p:to>
                                        <p:strVal val="visible"/>
                                      </p:to>
                                    </p:set>
                                    <p:animEffect transition="in" filter="fade">
                                      <p:cBhvr>
                                        <p:cTn id="15" dur="1000"/>
                                        <p:tgtEl>
                                          <p:spTgt spid="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pic>
        <p:nvPicPr>
          <p:cNvPr id="3" name="Imagem 2">
            <a:extLst>
              <a:ext uri="{FF2B5EF4-FFF2-40B4-BE49-F238E27FC236}">
                <a16:creationId xmlns:a16="http://schemas.microsoft.com/office/drawing/2014/main" id="{05D34974-5777-895A-5BFF-1CCC2D0AD9C5}"/>
              </a:ext>
            </a:extLst>
          </p:cNvPr>
          <p:cNvPicPr>
            <a:picLocks noChangeAspect="1"/>
          </p:cNvPicPr>
          <p:nvPr/>
        </p:nvPicPr>
        <p:blipFill rotWithShape="1">
          <a:blip r:embed="rId3"/>
          <a:srcRect t="11625" b="24455"/>
          <a:stretch/>
        </p:blipFill>
        <p:spPr>
          <a:xfrm>
            <a:off x="20" y="10"/>
            <a:ext cx="9143980" cy="5143490"/>
          </a:xfrm>
          <a:prstGeom prst="rect">
            <a:avLst/>
          </a:prstGeom>
        </p:spPr>
      </p:pic>
      <p:sp>
        <p:nvSpPr>
          <p:cNvPr id="1055" name="Rectangle 104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Google Shape;363;p26"/>
          <p:cNvSpPr txBox="1"/>
          <p:nvPr/>
        </p:nvSpPr>
        <p:spPr>
          <a:xfrm>
            <a:off x="392906" y="319462"/>
            <a:ext cx="8408194" cy="558627"/>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buClr>
                <a:srgbClr val="000000"/>
              </a:buClr>
              <a:buSzPts val="2100"/>
            </a:pPr>
            <a:r>
              <a:rPr lang="en-US" sz="2700" b="1" i="0" u="none" strike="noStrike" kern="1200" cap="none" dirty="0" err="1">
                <a:solidFill>
                  <a:schemeClr val="tx1">
                    <a:lumMod val="85000"/>
                    <a:lumOff val="15000"/>
                  </a:schemeClr>
                </a:solidFill>
                <a:latin typeface="+mj-lt"/>
                <a:ea typeface="+mj-ea"/>
                <a:cs typeface="+mj-cs"/>
                <a:sym typeface="Helvetica Neue Light"/>
              </a:rPr>
              <a:t>Bancos</a:t>
            </a:r>
            <a:r>
              <a:rPr lang="en-US" sz="2700" b="1" i="0" u="none" strike="noStrike" kern="1200" cap="none" dirty="0">
                <a:solidFill>
                  <a:schemeClr val="tx1">
                    <a:lumMod val="85000"/>
                    <a:lumOff val="15000"/>
                  </a:schemeClr>
                </a:solidFill>
                <a:latin typeface="+mj-lt"/>
                <a:ea typeface="+mj-ea"/>
                <a:cs typeface="+mj-cs"/>
                <a:sym typeface="Helvetica Neue Light"/>
              </a:rPr>
              <a:t> de Dados </a:t>
            </a:r>
            <a:r>
              <a:rPr lang="en-US" sz="2700" b="1" i="0" u="none" strike="noStrike" kern="1200" cap="none" dirty="0" err="1">
                <a:solidFill>
                  <a:schemeClr val="tx1">
                    <a:lumMod val="85000"/>
                    <a:lumOff val="15000"/>
                  </a:schemeClr>
                </a:solidFill>
                <a:latin typeface="+mj-lt"/>
                <a:ea typeface="+mj-ea"/>
                <a:cs typeface="+mj-cs"/>
                <a:sym typeface="Helvetica Neue Light"/>
              </a:rPr>
              <a:t>Não-Relacionais</a:t>
            </a:r>
            <a:r>
              <a:rPr lang="en-US" sz="2700" b="1" i="0" u="none" strike="noStrike" kern="1200" cap="none" dirty="0">
                <a:solidFill>
                  <a:schemeClr val="tx1">
                    <a:lumMod val="85000"/>
                    <a:lumOff val="15000"/>
                  </a:schemeClr>
                </a:solidFill>
                <a:latin typeface="+mj-lt"/>
                <a:ea typeface="+mj-ea"/>
                <a:cs typeface="+mj-cs"/>
                <a:sym typeface="Helvetica Neue Light"/>
              </a:rPr>
              <a:t> (No-SQL)</a:t>
            </a:r>
          </a:p>
        </p:txBody>
      </p:sp>
      <p:cxnSp>
        <p:nvCxnSpPr>
          <p:cNvPr id="1056" name="Straight Connector 105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57" name="Straight Connector 105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102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1" name="Arc 308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83" name="Freeform: Shape 308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a:extLst>
              <a:ext uri="{FF2B5EF4-FFF2-40B4-BE49-F238E27FC236}">
                <a16:creationId xmlns:a16="http://schemas.microsoft.com/office/drawing/2014/main" id="{C64B9674-17EE-627C-0EAF-9BC31FFFB3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7386" y="695583"/>
            <a:ext cx="3265185" cy="330344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1" name="Google Shape;363;p26">
            <a:extLst>
              <a:ext uri="{FF2B5EF4-FFF2-40B4-BE49-F238E27FC236}">
                <a16:creationId xmlns:a16="http://schemas.microsoft.com/office/drawing/2014/main" id="{A616A631-D2A4-1A9B-AA44-268774B8CD2B}"/>
              </a:ext>
            </a:extLst>
          </p:cNvPr>
          <p:cNvSpPr txBox="1"/>
          <p:nvPr/>
        </p:nvSpPr>
        <p:spPr>
          <a:xfrm>
            <a:off x="4522485" y="714355"/>
            <a:ext cx="4094129" cy="3914795"/>
          </a:xfrm>
          <a:prstGeom prst="rect">
            <a:avLst/>
          </a:prstGeom>
        </p:spPr>
        <p:txBody>
          <a:bodyPr spcFirstLastPara="1" vert="horz" lIns="91440" tIns="45720" rIns="91440" bIns="45720" rtlCol="0" anchorCtr="0">
            <a:normAutofit fontScale="92500" lnSpcReduction="10000"/>
          </a:bodyPr>
          <a:lstStyle/>
          <a:p>
            <a:pPr marL="0" marR="0" lvl="0" indent="-228600">
              <a:lnSpc>
                <a:spcPct val="90000"/>
              </a:lnSpc>
              <a:spcBef>
                <a:spcPts val="0"/>
              </a:spcBef>
              <a:spcAft>
                <a:spcPts val="600"/>
              </a:spcAft>
              <a:buClr>
                <a:srgbClr val="000000"/>
              </a:buClr>
              <a:buSzPts val="2100"/>
              <a:buFont typeface="Arial" panose="020B0604020202020204" pitchFamily="34" charset="0"/>
              <a:buChar char="•"/>
            </a:pPr>
            <a:endParaRPr lang="en-US" b="0" i="0" u="none" strike="noStrike" kern="1200" dirty="0">
              <a:solidFill>
                <a:schemeClr val="tx1"/>
              </a:solidFill>
              <a:effectLst/>
              <a:latin typeface="+mn-lt"/>
              <a:ea typeface="+mn-ea"/>
              <a:cs typeface="+mn-cs"/>
            </a:endParaRPr>
          </a:p>
          <a:p>
            <a:pPr marR="0" lvl="0">
              <a:lnSpc>
                <a:spcPct val="90000"/>
              </a:lnSpc>
              <a:spcBef>
                <a:spcPts val="0"/>
              </a:spcBef>
              <a:spcAft>
                <a:spcPts val="600"/>
              </a:spcAft>
              <a:buClr>
                <a:srgbClr val="000000"/>
              </a:buClr>
              <a:buSzPts val="2100"/>
            </a:pPr>
            <a:r>
              <a:rPr lang="en-US" sz="2800" b="0" i="0" u="none" strike="noStrike" kern="1200" dirty="0">
                <a:solidFill>
                  <a:schemeClr val="tx1"/>
                </a:solidFill>
                <a:effectLst/>
                <a:latin typeface="+mn-lt"/>
                <a:ea typeface="+mn-ea"/>
                <a:cs typeface="+mn-cs"/>
              </a:rPr>
              <a:t>DB NoSQL</a:t>
            </a:r>
          </a:p>
          <a:p>
            <a:pPr marL="0" marR="0" lvl="0" indent="-228600">
              <a:lnSpc>
                <a:spcPct val="90000"/>
              </a:lnSpc>
              <a:spcBef>
                <a:spcPts val="0"/>
              </a:spcBef>
              <a:spcAft>
                <a:spcPts val="600"/>
              </a:spcAft>
              <a:buClr>
                <a:srgbClr val="000000"/>
              </a:buClr>
              <a:buSzPts val="2100"/>
              <a:buFont typeface="Arial" panose="020B0604020202020204" pitchFamily="34" charset="0"/>
              <a:buChar char="•"/>
            </a:pPr>
            <a:endParaRPr lang="en-US" sz="2300" b="0" i="0" u="none" strike="noStrike" kern="1200" dirty="0">
              <a:solidFill>
                <a:schemeClr val="tx1"/>
              </a:solidFill>
              <a:effectLst/>
              <a:latin typeface="+mn-lt"/>
              <a:ea typeface="+mn-ea"/>
              <a:cs typeface="+mn-cs"/>
            </a:endParaRPr>
          </a:p>
          <a:p>
            <a:pPr marL="0" marR="0" lvl="0" indent="-228600">
              <a:lnSpc>
                <a:spcPct val="90000"/>
              </a:lnSpc>
              <a:spcBef>
                <a:spcPts val="0"/>
              </a:spcBef>
              <a:spcAft>
                <a:spcPts val="600"/>
              </a:spcAft>
              <a:buClr>
                <a:srgbClr val="000000"/>
              </a:buClr>
              <a:buSzPts val="2100"/>
              <a:buFont typeface="Arial" panose="020B0604020202020204" pitchFamily="34" charset="0"/>
              <a:buChar char="•"/>
            </a:pPr>
            <a:r>
              <a:rPr lang="pt-BR" sz="2300" b="0" i="0" u="none" strike="noStrike" kern="1200" dirty="0">
                <a:solidFill>
                  <a:schemeClr val="tx1"/>
                </a:solidFill>
                <a:effectLst/>
                <a:latin typeface="Helvetica Neue" panose="020B0604020202020204" charset="0"/>
                <a:ea typeface="+mn-ea"/>
                <a:cs typeface="+mn-cs"/>
              </a:rPr>
              <a:t>Versão inicial do termo: DB não relacional. Não existia a possibilidade de usar SQL como linguagem de consulta.</a:t>
            </a:r>
          </a:p>
          <a:p>
            <a:pPr marR="0" lvl="0">
              <a:lnSpc>
                <a:spcPct val="90000"/>
              </a:lnSpc>
              <a:spcBef>
                <a:spcPts val="0"/>
              </a:spcBef>
              <a:spcAft>
                <a:spcPts val="600"/>
              </a:spcAft>
              <a:buClr>
                <a:srgbClr val="000000"/>
              </a:buClr>
              <a:buSzPts val="2100"/>
            </a:pPr>
            <a:endParaRPr lang="en-US" sz="2300" b="1" kern="1200" cap="none" dirty="0">
              <a:solidFill>
                <a:schemeClr val="tx1"/>
              </a:solidFill>
              <a:latin typeface="Helvetica Neue" panose="020B0604020202020204" charset="0"/>
              <a:ea typeface="+mn-ea"/>
              <a:cs typeface="+mn-cs"/>
              <a:sym typeface="Helvetica Neue Light"/>
            </a:endParaRPr>
          </a:p>
          <a:p>
            <a:pPr marR="38100" indent="-228600">
              <a:lnSpc>
                <a:spcPct val="90000"/>
              </a:lnSpc>
              <a:spcBef>
                <a:spcPts val="0"/>
              </a:spcBef>
              <a:spcAft>
                <a:spcPts val="600"/>
              </a:spcAft>
              <a:buFont typeface="Arial" panose="020B0604020202020204" pitchFamily="34" charset="0"/>
              <a:buChar char="•"/>
            </a:pPr>
            <a:r>
              <a:rPr lang="pt-BR" sz="2300" b="0" i="0" u="none" strike="noStrike" kern="1200" dirty="0">
                <a:solidFill>
                  <a:schemeClr val="tx1"/>
                </a:solidFill>
                <a:effectLst/>
                <a:latin typeface="Helvetica Neue" panose="020B0604020202020204" charset="0"/>
                <a:ea typeface="+mn-ea"/>
                <a:cs typeface="+mn-cs"/>
              </a:rPr>
              <a:t>Versão atual do termo: Não apenas SQL. Existem implementações que permitem versões restritas de SQL na expressão de consultas.</a:t>
            </a:r>
          </a:p>
        </p:txBody>
      </p:sp>
    </p:spTree>
    <p:extLst>
      <p:ext uri="{BB962C8B-B14F-4D97-AF65-F5344CB8AC3E}">
        <p14:creationId xmlns:p14="http://schemas.microsoft.com/office/powerpoint/2010/main" val="26520075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081" name="Arc 3080">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6473511" y="36787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83" name="Freeform: Shape 3082">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114800"/>
            <a:ext cx="2004647"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a:extLst>
              <a:ext uri="{FF2B5EF4-FFF2-40B4-BE49-F238E27FC236}">
                <a16:creationId xmlns:a16="http://schemas.microsoft.com/office/drawing/2014/main" id="{CDEEC980-5FD4-26B5-0380-0AA0E9034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356" y="375351"/>
            <a:ext cx="4153896" cy="4179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82758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pic>
        <p:nvPicPr>
          <p:cNvPr id="1028" name="Picture 4" descr="JK Rowling doesn't exist: conspiracy theories the internet can't resist |  Internet | The Guardian">
            <a:extLst>
              <a:ext uri="{FF2B5EF4-FFF2-40B4-BE49-F238E27FC236}">
                <a16:creationId xmlns:a16="http://schemas.microsoft.com/office/drawing/2014/main" id="{A1A66B29-0D8F-B77E-3C1C-720CF2A9FF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5000"/>
          <a:stretch/>
        </p:blipFill>
        <p:spPr bwMode="auto">
          <a:xfrm>
            <a:off x="-88115" y="121195"/>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40" name="Rectangle 103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Google Shape;363;p26"/>
          <p:cNvSpPr txBox="1"/>
          <p:nvPr/>
        </p:nvSpPr>
        <p:spPr>
          <a:xfrm>
            <a:off x="414940" y="4020981"/>
            <a:ext cx="8408194" cy="558627"/>
          </a:xfrm>
          <a:prstGeom prst="rect">
            <a:avLst/>
          </a:prstGeom>
        </p:spPr>
        <p:txBody>
          <a:bodyPr spcFirstLastPara="1" vert="horz" lIns="91440" tIns="45720" rIns="91440" bIns="45720" rtlCol="0" anchor="ctr" anchorCtr="0">
            <a:normAutofit/>
          </a:bodyPr>
          <a:lstStyle/>
          <a:p>
            <a:pPr marL="0" marR="0" lvl="0" indent="0" algn="ctr">
              <a:lnSpc>
                <a:spcPct val="90000"/>
              </a:lnSpc>
              <a:spcBef>
                <a:spcPct val="0"/>
              </a:spcBef>
              <a:spcAft>
                <a:spcPts val="600"/>
              </a:spcAft>
              <a:buClr>
                <a:srgbClr val="000000"/>
              </a:buClr>
              <a:buSzPts val="2100"/>
            </a:pPr>
            <a:r>
              <a:rPr lang="en-US" sz="2700" b="1" i="0" u="none" strike="noStrike" kern="1200" cap="none">
                <a:solidFill>
                  <a:schemeClr val="tx1">
                    <a:lumMod val="85000"/>
                    <a:lumOff val="15000"/>
                  </a:schemeClr>
                </a:solidFill>
                <a:latin typeface="+mj-lt"/>
                <a:ea typeface="+mj-ea"/>
                <a:cs typeface="+mj-cs"/>
                <a:sym typeface="Helvetica Neue Light"/>
              </a:rPr>
              <a:t>Bancos de Dados Relacionais (operados por SQL)</a:t>
            </a:r>
          </a:p>
        </p:txBody>
      </p:sp>
      <p:cxnSp>
        <p:nvCxnSpPr>
          <p:cNvPr id="1042" name="Straight Connector 104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044" name="Straight Connector 104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p:nvPr/>
        </p:nvSpPr>
        <p:spPr>
          <a:xfrm>
            <a:off x="325300" y="1492102"/>
            <a:ext cx="8609700" cy="36099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err="1">
                <a:solidFill>
                  <a:schemeClr val="dk1"/>
                </a:solidFill>
                <a:latin typeface="Helvetica Neue Light"/>
                <a:ea typeface="Helvetica Neue Light"/>
                <a:cs typeface="Helvetica Neue Light"/>
                <a:sym typeface="Helvetica Neue Light"/>
              </a:rPr>
              <a:t>Não</a:t>
            </a:r>
            <a:r>
              <a:rPr lang="es-AR" sz="1500" dirty="0">
                <a:solidFill>
                  <a:schemeClr val="dk1"/>
                </a:solidFill>
                <a:latin typeface="Helvetica Neue Light"/>
                <a:ea typeface="Helvetica Neue Light"/>
                <a:cs typeface="Helvetica Neue Light"/>
                <a:sym typeface="Helvetica Neue Light"/>
              </a:rPr>
              <a:t> existe </a:t>
            </a:r>
            <a:r>
              <a:rPr lang="es-AR" sz="1500" dirty="0" err="1">
                <a:solidFill>
                  <a:schemeClr val="dk1"/>
                </a:solidFill>
                <a:latin typeface="Helvetica Neue Light"/>
                <a:ea typeface="Helvetica Neue Light"/>
                <a:cs typeface="Helvetica Neue Light"/>
                <a:sym typeface="Helvetica Neue Light"/>
              </a:rPr>
              <a:t>pergunta</a:t>
            </a:r>
            <a:r>
              <a:rPr lang="es-AR" sz="1500" dirty="0">
                <a:solidFill>
                  <a:schemeClr val="dk1"/>
                </a:solidFill>
                <a:latin typeface="Helvetica Neue Light"/>
                <a:ea typeface="Helvetica Neue Light"/>
                <a:cs typeface="Helvetica Neue Light"/>
                <a:sym typeface="Helvetica Neue Light"/>
              </a:rPr>
              <a:t> “boba”, “simples”, “idiota”</a:t>
            </a:r>
            <a:r>
              <a:rPr lang="es-AR" sz="1500" b="0" i="0" u="none" strike="noStrike" cap="none" dirty="0">
                <a:solidFill>
                  <a:schemeClr val="dk1"/>
                </a:solidFill>
                <a:latin typeface="Helvetica Neue Light"/>
                <a:ea typeface="Helvetica Neue Light"/>
                <a:cs typeface="Helvetica Neue Light"/>
                <a:sym typeface="Helvetica Neue Light"/>
              </a:rPr>
              <a:t>. </a:t>
            </a:r>
            <a:r>
              <a:rPr lang="es-AR" sz="1500" b="0" i="0" u="none" strike="noStrike" cap="none" dirty="0" err="1">
                <a:solidFill>
                  <a:schemeClr val="dk1"/>
                </a:solidFill>
                <a:latin typeface="Helvetica Neue Light"/>
                <a:ea typeface="Helvetica Neue Light"/>
                <a:cs typeface="Helvetica Neue Light"/>
                <a:sym typeface="Helvetica Neue Light"/>
              </a:rPr>
              <a:t>Não</a:t>
            </a:r>
            <a:r>
              <a:rPr lang="es-AR" sz="1500" b="0" i="0" u="none" strike="noStrike" cap="none" dirty="0">
                <a:solidFill>
                  <a:schemeClr val="dk1"/>
                </a:solidFill>
                <a:latin typeface="Helvetica Neue Light"/>
                <a:ea typeface="Helvetica Neue Light"/>
                <a:cs typeface="Helvetica Neue Light"/>
                <a:sym typeface="Helvetica Neue Light"/>
              </a:rPr>
              <a:t> </a:t>
            </a:r>
            <a:r>
              <a:rPr lang="es-AR" sz="1500" b="0" i="0" u="none" strike="noStrike" cap="none" dirty="0" err="1">
                <a:solidFill>
                  <a:schemeClr val="dk1"/>
                </a:solidFill>
                <a:latin typeface="Helvetica Neue Light"/>
                <a:ea typeface="Helvetica Neue Light"/>
                <a:cs typeface="Helvetica Neue Light"/>
                <a:sym typeface="Helvetica Neue Light"/>
              </a:rPr>
              <a:t>entendeu</a:t>
            </a:r>
            <a:r>
              <a:rPr lang="es-AR" sz="1500" b="0" i="0" u="none" strike="noStrike" cap="none" dirty="0">
                <a:solidFill>
                  <a:schemeClr val="dk1"/>
                </a:solidFill>
                <a:latin typeface="Helvetica Neue Light"/>
                <a:ea typeface="Helvetica Neue Light"/>
                <a:cs typeface="Helvetica Neue Light"/>
                <a:sym typeface="Helvetica Neue Light"/>
              </a:rPr>
              <a:t>? </a:t>
            </a:r>
            <a:r>
              <a:rPr lang="es-AR" sz="1500" b="0" i="0" u="none" strike="noStrike" cap="none" dirty="0" err="1">
                <a:solidFill>
                  <a:schemeClr val="dk1"/>
                </a:solidFill>
                <a:latin typeface="Helvetica Neue Light"/>
                <a:ea typeface="Helvetica Neue Light"/>
                <a:cs typeface="Helvetica Neue Light"/>
                <a:sym typeface="Helvetica Neue Light"/>
              </a:rPr>
              <a:t>Pergunte</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sem</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vergonha</a:t>
            </a:r>
            <a:r>
              <a:rPr lang="es-AR" sz="1500" dirty="0">
                <a:solidFill>
                  <a:schemeClr val="dk1"/>
                </a:solidFill>
                <a:latin typeface="Helvetica Neue Light"/>
                <a:ea typeface="Helvetica Neue Light"/>
                <a:cs typeface="Helvetica Neue Light"/>
                <a:sym typeface="Helvetica Neue Light"/>
              </a:rPr>
              <a:t> de ser feliz e aprender! </a:t>
            </a: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a:solidFill>
                  <a:schemeClr val="dk1"/>
                </a:solidFill>
                <a:latin typeface="Helvetica Neue Light"/>
                <a:ea typeface="Helvetica Neue Light"/>
                <a:cs typeface="Helvetica Neue Light"/>
                <a:sym typeface="Helvetica Neue Light"/>
              </a:rPr>
              <a:t>É </a:t>
            </a:r>
            <a:r>
              <a:rPr lang="es-AR" sz="1500" dirty="0" err="1">
                <a:solidFill>
                  <a:schemeClr val="dk1"/>
                </a:solidFill>
                <a:latin typeface="Helvetica Neue Light"/>
                <a:ea typeface="Helvetica Neue Light"/>
                <a:cs typeface="Helvetica Neue Light"/>
                <a:sym typeface="Helvetica Neue Light"/>
              </a:rPr>
              <a:t>proibido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sair</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daqui</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com</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dúvidas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Não</a:t>
            </a:r>
            <a:r>
              <a:rPr lang="es-AR" sz="1500" dirty="0">
                <a:solidFill>
                  <a:schemeClr val="dk1"/>
                </a:solidFill>
                <a:latin typeface="Helvetica Neue Light"/>
                <a:ea typeface="Helvetica Neue Light"/>
                <a:cs typeface="Helvetica Neue Light"/>
                <a:sym typeface="Helvetica Neue Light"/>
              </a:rPr>
              <a:t> te </a:t>
            </a:r>
            <a:r>
              <a:rPr lang="es-AR" sz="1500" dirty="0" err="1">
                <a:solidFill>
                  <a:schemeClr val="dk1"/>
                </a:solidFill>
                <a:latin typeface="Helvetica Neue Light"/>
                <a:ea typeface="Helvetica Neue Light"/>
                <a:cs typeface="Helvetica Neue Light"/>
                <a:sym typeface="Helvetica Neue Light"/>
              </a:rPr>
              <a:t>sente</a:t>
            </a:r>
            <a:r>
              <a:rPr lang="es-AR" sz="1500" dirty="0">
                <a:solidFill>
                  <a:schemeClr val="dk1"/>
                </a:solidFill>
                <a:latin typeface="Helvetica Neue Light"/>
                <a:ea typeface="Helvetica Neue Light"/>
                <a:cs typeface="Helvetica Neue Light"/>
                <a:sym typeface="Helvetica Neue Light"/>
              </a:rPr>
              <a:t> à </a:t>
            </a:r>
            <a:r>
              <a:rPr lang="es-AR" sz="1500" dirty="0" err="1">
                <a:solidFill>
                  <a:schemeClr val="dk1"/>
                </a:solidFill>
                <a:latin typeface="Helvetica Neue Light"/>
                <a:ea typeface="Helvetica Neue Light"/>
                <a:cs typeface="Helvetica Neue Light"/>
                <a:sym typeface="Helvetica Neue Light"/>
              </a:rPr>
              <a:t>vontade</a:t>
            </a:r>
            <a:r>
              <a:rPr lang="es-AR" sz="1500" dirty="0">
                <a:solidFill>
                  <a:schemeClr val="dk1"/>
                </a:solidFill>
                <a:latin typeface="Helvetica Neue Light"/>
                <a:ea typeface="Helvetica Neue Light"/>
                <a:cs typeface="Helvetica Neue Light"/>
                <a:sym typeface="Helvetica Neue Light"/>
              </a:rPr>
              <a:t> de </a:t>
            </a:r>
            <a:r>
              <a:rPr lang="es-AR" sz="1500" dirty="0" err="1">
                <a:solidFill>
                  <a:schemeClr val="dk1"/>
                </a:solidFill>
                <a:latin typeface="Helvetica Neue Light"/>
                <a:ea typeface="Helvetica Neue Light"/>
                <a:cs typeface="Helvetica Neue Light"/>
                <a:sym typeface="Helvetica Neue Light"/>
              </a:rPr>
              <a:t>perguntar</a:t>
            </a:r>
            <a:r>
              <a:rPr lang="es-AR" sz="1500" dirty="0">
                <a:solidFill>
                  <a:schemeClr val="dk1"/>
                </a:solidFill>
                <a:latin typeface="Helvetica Neue Light"/>
                <a:ea typeface="Helvetica Neue Light"/>
                <a:cs typeface="Helvetica Neue Light"/>
                <a:sym typeface="Helvetica Neue Light"/>
              </a:rPr>
              <a:t> em público? Me procure no particular. Quis tentar por si </a:t>
            </a:r>
            <a:r>
              <a:rPr lang="es-AR" sz="1500" dirty="0" err="1">
                <a:solidFill>
                  <a:schemeClr val="dk1"/>
                </a:solidFill>
                <a:latin typeface="Helvetica Neue Light"/>
                <a:ea typeface="Helvetica Neue Light"/>
                <a:cs typeface="Helvetica Neue Light"/>
                <a:sym typeface="Helvetica Neue Light"/>
              </a:rPr>
              <a:t>só</a:t>
            </a:r>
            <a:r>
              <a:rPr lang="es-AR" sz="1500" dirty="0">
                <a:solidFill>
                  <a:schemeClr val="dk1"/>
                </a:solidFill>
                <a:latin typeface="Helvetica Neue Light"/>
                <a:ea typeface="Helvetica Neue Light"/>
                <a:cs typeface="Helvetica Neue Light"/>
                <a:sym typeface="Helvetica Neue Light"/>
              </a:rPr>
              <a:t> e </a:t>
            </a:r>
            <a:r>
              <a:rPr lang="es-AR" sz="1500" dirty="0" err="1">
                <a:solidFill>
                  <a:schemeClr val="dk1"/>
                </a:solidFill>
                <a:latin typeface="Helvetica Neue Light"/>
                <a:ea typeface="Helvetica Neue Light"/>
                <a:cs typeface="Helvetica Neue Light"/>
                <a:sym typeface="Helvetica Neue Light"/>
              </a:rPr>
              <a:t>não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conseguiu</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Estou</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aqui</a:t>
            </a:r>
            <a:r>
              <a:rPr lang="es-AR" sz="1500" dirty="0">
                <a:solidFill>
                  <a:schemeClr val="dk1"/>
                </a:solidFill>
                <a:latin typeface="Helvetica Neue Light"/>
                <a:ea typeface="Helvetica Neue Light"/>
                <a:cs typeface="Helvetica Neue Light"/>
                <a:sym typeface="Helvetica Neue Light"/>
              </a:rPr>
              <a:t> para </a:t>
            </a:r>
            <a:r>
              <a:rPr lang="es-AR" sz="1500" dirty="0" err="1">
                <a:solidFill>
                  <a:schemeClr val="dk1"/>
                </a:solidFill>
                <a:latin typeface="Helvetica Neue Light"/>
                <a:ea typeface="Helvetica Neue Light"/>
                <a:cs typeface="Helvetica Neue Light"/>
                <a:sym typeface="Helvetica Neue Light"/>
              </a:rPr>
              <a:t>isso</a:t>
            </a:r>
            <a:r>
              <a:rPr lang="es-AR" sz="1500" dirty="0">
                <a:solidFill>
                  <a:schemeClr val="dk1"/>
                </a:solidFill>
                <a:latin typeface="Helvetica Neue Light"/>
                <a:ea typeface="Helvetica Neue Light"/>
                <a:cs typeface="Helvetica Neue Light"/>
                <a:sym typeface="Helvetica Neue Light"/>
              </a:rPr>
              <a:t>. </a:t>
            </a: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a:solidFill>
                  <a:schemeClr val="dk1"/>
                </a:solidFill>
                <a:latin typeface="Helvetica Neue Light"/>
                <a:ea typeface="Helvetica Neue Light"/>
                <a:cs typeface="Helvetica Neue Light"/>
                <a:sym typeface="Helvetica Neue Light"/>
              </a:rPr>
              <a:t>As aulas </a:t>
            </a:r>
            <a:r>
              <a:rPr lang="es-AR" sz="1500" dirty="0" err="1">
                <a:solidFill>
                  <a:schemeClr val="dk1"/>
                </a:solidFill>
                <a:latin typeface="Helvetica Neue Light"/>
                <a:ea typeface="Helvetica Neue Light"/>
                <a:cs typeface="Helvetica Neue Light"/>
                <a:sym typeface="Helvetica Neue Light"/>
              </a:rPr>
              <a:t>são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coletivas</a:t>
            </a:r>
            <a:r>
              <a:rPr lang="es-AR" sz="1500" dirty="0">
                <a:solidFill>
                  <a:schemeClr val="dk1"/>
                </a:solidFill>
                <a:latin typeface="Helvetica Neue Light"/>
                <a:ea typeface="Helvetica Neue Light"/>
                <a:cs typeface="Helvetica Neue Light"/>
                <a:sym typeface="Helvetica Neue Light"/>
              </a:rPr>
              <a:t>. O </a:t>
            </a:r>
            <a:r>
              <a:rPr lang="es-AR" sz="1500" dirty="0" err="1">
                <a:solidFill>
                  <a:schemeClr val="dk1"/>
                </a:solidFill>
                <a:latin typeface="Helvetica Neue Light"/>
                <a:ea typeface="Helvetica Neue Light"/>
                <a:cs typeface="Helvetica Neue Light"/>
                <a:sym typeface="Helvetica Neue Light"/>
              </a:rPr>
              <a:t>aprendizado</a:t>
            </a:r>
            <a:r>
              <a:rPr lang="es-AR" sz="1500" dirty="0">
                <a:solidFill>
                  <a:schemeClr val="dk1"/>
                </a:solidFill>
                <a:latin typeface="Helvetica Neue Light"/>
                <a:ea typeface="Helvetica Neue Light"/>
                <a:cs typeface="Helvetica Neue Light"/>
                <a:sym typeface="Helvetica Neue Light"/>
              </a:rPr>
              <a:t> e a jornada </a:t>
            </a:r>
            <a:r>
              <a:rPr lang="es-AR" sz="1500" dirty="0" err="1">
                <a:solidFill>
                  <a:schemeClr val="dk1"/>
                </a:solidFill>
                <a:latin typeface="Helvetica Neue Light"/>
                <a:ea typeface="Helvetica Neue Light"/>
                <a:cs typeface="Helvetica Neue Light"/>
                <a:sym typeface="Helvetica Neue Light"/>
              </a:rPr>
              <a:t>são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individuais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Não</a:t>
            </a:r>
            <a:r>
              <a:rPr lang="es-AR" sz="1500" dirty="0">
                <a:solidFill>
                  <a:schemeClr val="dk1"/>
                </a:solidFill>
                <a:latin typeface="Helvetica Neue Light"/>
                <a:ea typeface="Helvetica Neue Light"/>
                <a:cs typeface="Helvetica Neue Light"/>
                <a:sym typeface="Helvetica Neue Light"/>
              </a:rPr>
              <a:t> te compare </a:t>
            </a:r>
            <a:r>
              <a:rPr lang="es-AR" sz="1500" dirty="0" err="1">
                <a:solidFill>
                  <a:schemeClr val="dk1"/>
                </a:solidFill>
                <a:latin typeface="Helvetica Neue Light"/>
                <a:ea typeface="Helvetica Neue Light"/>
                <a:cs typeface="Helvetica Neue Light"/>
                <a:sym typeface="Helvetica Neue Light"/>
              </a:rPr>
              <a:t>com</a:t>
            </a:r>
            <a:r>
              <a:rPr lang="es-AR" sz="1500" dirty="0">
                <a:solidFill>
                  <a:schemeClr val="dk1"/>
                </a:solidFill>
                <a:latin typeface="Helvetica Neue Light"/>
                <a:ea typeface="Helvetica Neue Light"/>
                <a:cs typeface="Helvetica Neue Light"/>
                <a:sym typeface="Helvetica Neue Light"/>
              </a:rPr>
              <a:t> os colegas.</a:t>
            </a: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a:solidFill>
                  <a:schemeClr val="dk1"/>
                </a:solidFill>
                <a:latin typeface="Helvetica Neue Light"/>
                <a:ea typeface="Helvetica Neue Light"/>
                <a:cs typeface="Helvetica Neue Light"/>
                <a:sym typeface="Helvetica Neue Light"/>
              </a:rPr>
              <a:t>Aprenda da </a:t>
            </a:r>
            <a:r>
              <a:rPr lang="es-AR" sz="1500" dirty="0" err="1">
                <a:solidFill>
                  <a:schemeClr val="dk1"/>
                </a:solidFill>
                <a:latin typeface="Helvetica Neue Light"/>
                <a:ea typeface="Helvetica Neue Light"/>
                <a:cs typeface="Helvetica Neue Light"/>
                <a:sym typeface="Helvetica Neue Light"/>
              </a:rPr>
              <a:t>maneira</a:t>
            </a:r>
            <a:r>
              <a:rPr lang="es-AR" sz="1500" dirty="0">
                <a:solidFill>
                  <a:schemeClr val="dk1"/>
                </a:solidFill>
                <a:latin typeface="Helvetica Neue Light"/>
                <a:ea typeface="Helvetica Neue Light"/>
                <a:cs typeface="Helvetica Neue Light"/>
                <a:sym typeface="Helvetica Neue Light"/>
              </a:rPr>
              <a:t> que </a:t>
            </a:r>
            <a:r>
              <a:rPr lang="es-AR" sz="1500" dirty="0" err="1">
                <a:solidFill>
                  <a:schemeClr val="dk1"/>
                </a:solidFill>
                <a:latin typeface="Helvetica Neue Light"/>
                <a:ea typeface="Helvetica Neue Light"/>
                <a:cs typeface="Helvetica Neue Light"/>
                <a:sym typeface="Helvetica Neue Light"/>
              </a:rPr>
              <a:t>você</a:t>
            </a:r>
            <a:r>
              <a:rPr lang="es-AR" sz="1500" dirty="0">
                <a:solidFill>
                  <a:schemeClr val="dk1"/>
                </a:solidFill>
                <a:latin typeface="Helvetica Neue Light"/>
                <a:ea typeface="Helvetica Neue Light"/>
                <a:cs typeface="Helvetica Neue Light"/>
                <a:sym typeface="Helvetica Neue Light"/>
              </a:rPr>
              <a:t> aprende. Te </a:t>
            </a:r>
            <a:r>
              <a:rPr lang="es-AR" sz="1500" dirty="0" err="1">
                <a:solidFill>
                  <a:schemeClr val="dk1"/>
                </a:solidFill>
                <a:latin typeface="Helvetica Neue Light"/>
                <a:ea typeface="Helvetica Neue Light"/>
                <a:cs typeface="Helvetica Neue Light"/>
                <a:sym typeface="Helvetica Neue Light"/>
              </a:rPr>
              <a:t>dê</a:t>
            </a:r>
            <a:r>
              <a:rPr lang="es-AR" sz="1500" dirty="0">
                <a:solidFill>
                  <a:schemeClr val="dk1"/>
                </a:solidFill>
                <a:latin typeface="Helvetica Neue Light"/>
                <a:ea typeface="Helvetica Neue Light"/>
                <a:cs typeface="Helvetica Neue Light"/>
                <a:sym typeface="Helvetica Neue Light"/>
              </a:rPr>
              <a:t> o tempo </a:t>
            </a:r>
            <a:r>
              <a:rPr lang="es-AR" sz="1500" dirty="0" err="1">
                <a:solidFill>
                  <a:schemeClr val="dk1"/>
                </a:solidFill>
                <a:latin typeface="Helvetica Neue Light"/>
                <a:ea typeface="Helvetica Neue Light"/>
                <a:cs typeface="Helvetica Neue Light"/>
                <a:sym typeface="Helvetica Neue Light"/>
              </a:rPr>
              <a:t>certo</a:t>
            </a:r>
            <a:r>
              <a:rPr lang="es-AR" sz="1500" dirty="0">
                <a:solidFill>
                  <a:schemeClr val="dk1"/>
                </a:solidFill>
                <a:latin typeface="Helvetica Neue Light"/>
                <a:ea typeface="Helvetica Neue Light"/>
                <a:cs typeface="Helvetica Neue Light"/>
                <a:sym typeface="Helvetica Neue Light"/>
              </a:rPr>
              <a:t> e o jeito </a:t>
            </a:r>
            <a:r>
              <a:rPr lang="es-AR" sz="1500" dirty="0" err="1">
                <a:solidFill>
                  <a:schemeClr val="dk1"/>
                </a:solidFill>
                <a:latin typeface="Helvetica Neue Light"/>
                <a:ea typeface="Helvetica Neue Light"/>
                <a:cs typeface="Helvetica Neue Light"/>
                <a:sym typeface="Helvetica Neue Light"/>
              </a:rPr>
              <a:t>certo</a:t>
            </a:r>
            <a:r>
              <a:rPr lang="es-AR" sz="1500" dirty="0">
                <a:solidFill>
                  <a:schemeClr val="dk1"/>
                </a:solidFill>
                <a:latin typeface="Helvetica Neue Light"/>
                <a:ea typeface="Helvetica Neue Light"/>
                <a:cs typeface="Helvetica Neue Light"/>
                <a:sym typeface="Helvetica Neue Light"/>
              </a:rPr>
              <a:t>. </a:t>
            </a:r>
            <a:endParaRPr sz="1500" dirty="0">
              <a:solidFill>
                <a:schemeClr val="dk1"/>
              </a:solidFill>
              <a:latin typeface="Helvetica Neue Light"/>
              <a:ea typeface="Helvetica Neue Light"/>
              <a:cs typeface="Helvetica Neue Light"/>
              <a:sym typeface="Helvetica Neue Light"/>
            </a:endParaRPr>
          </a:p>
        </p:txBody>
      </p:sp>
      <p:sp>
        <p:nvSpPr>
          <p:cNvPr id="170" name="Google Shape;170;p32"/>
          <p:cNvSpPr txBox="1">
            <a:spLocks noGrp="1"/>
          </p:cNvSpPr>
          <p:nvPr>
            <p:ph type="ctrTitle"/>
          </p:nvPr>
        </p:nvSpPr>
        <p:spPr>
          <a:xfrm>
            <a:off x="1693450" y="180000"/>
            <a:ext cx="5873400" cy="724800"/>
          </a:xfrm>
          <a:prstGeom prst="rect">
            <a:avLst/>
          </a:prstGeom>
          <a:noFill/>
          <a:ln>
            <a:noFill/>
          </a:ln>
        </p:spPr>
        <p:txBody>
          <a:bodyPr spcFirstLastPara="1" wrap="square" lIns="91425" tIns="45700" rIns="91425" bIns="45700" anchor="b" anchorCtr="0">
            <a:noAutofit/>
          </a:bodyPr>
          <a:lstStyle/>
          <a:p>
            <a:pPr marL="0" lvl="0" indent="0" algn="ctr" rtl="0">
              <a:lnSpc>
                <a:spcPct val="115000"/>
              </a:lnSpc>
              <a:spcBef>
                <a:spcPts val="0"/>
              </a:spcBef>
              <a:spcAft>
                <a:spcPts val="0"/>
              </a:spcAft>
              <a:buClr>
                <a:schemeClr val="dk1"/>
              </a:buClr>
              <a:buSzPts val="1100"/>
              <a:buFont typeface="Arial"/>
              <a:buNone/>
            </a:pPr>
            <a:r>
              <a:rPr lang="es-AR" sz="3600" i="1">
                <a:latin typeface="Anton"/>
                <a:ea typeface="Anton"/>
                <a:cs typeface="Anton"/>
                <a:sym typeface="Anton"/>
              </a:rPr>
              <a:t>REGRAS DA CLASSE</a:t>
            </a:r>
            <a:endParaRPr sz="5400" i="1">
              <a:latin typeface="Anton"/>
              <a:ea typeface="Anton"/>
              <a:cs typeface="Anton"/>
              <a:sym typeface="Anton"/>
            </a:endParaRPr>
          </a:p>
        </p:txBody>
      </p:sp>
    </p:spTree>
    <p:extLst>
      <p:ext uri="{BB962C8B-B14F-4D97-AF65-F5344CB8AC3E}">
        <p14:creationId xmlns:p14="http://schemas.microsoft.com/office/powerpoint/2010/main" val="261298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84"/>
          <p:cNvSpPr txBox="1"/>
          <p:nvPr/>
        </p:nvSpPr>
        <p:spPr>
          <a:xfrm>
            <a:off x="540825" y="155225"/>
            <a:ext cx="79512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DB SQL</a:t>
            </a:r>
            <a:endParaRPr sz="1400" b="0" i="0" u="none" strike="noStrike" cap="none">
              <a:solidFill>
                <a:srgbClr val="000000"/>
              </a:solidFill>
              <a:latin typeface="Arial"/>
              <a:ea typeface="Arial"/>
              <a:cs typeface="Arial"/>
              <a:sym typeface="Arial"/>
            </a:endParaRPr>
          </a:p>
        </p:txBody>
      </p:sp>
      <p:sp>
        <p:nvSpPr>
          <p:cNvPr id="685" name="Google Shape;685;p84"/>
          <p:cNvSpPr txBox="1"/>
          <p:nvPr/>
        </p:nvSpPr>
        <p:spPr>
          <a:xfrm>
            <a:off x="540825" y="1317100"/>
            <a:ext cx="7951200" cy="1396200"/>
          </a:xfrm>
          <a:prstGeom prst="rect">
            <a:avLst/>
          </a:prstGeom>
          <a:noFill/>
          <a:ln>
            <a:noFill/>
          </a:ln>
        </p:spPr>
        <p:txBody>
          <a:bodyPr spcFirstLastPara="1" wrap="square" lIns="91425" tIns="91425" rIns="91425" bIns="91425" anchor="t" anchorCtr="0">
            <a:noAutofit/>
          </a:bodyPr>
          <a:lstStyle/>
          <a:p>
            <a:pPr marL="0" marR="38100" lvl="0" indent="0" algn="ctr" rtl="0">
              <a:lnSpc>
                <a:spcPct val="128571"/>
              </a:lnSpc>
              <a:spcBef>
                <a:spcPts val="0"/>
              </a:spcBef>
              <a:spcAft>
                <a:spcPts val="0"/>
              </a:spcAft>
              <a:buClr>
                <a:srgbClr val="000000"/>
              </a:buClr>
              <a:buSzPts val="1100"/>
              <a:buFont typeface="Arial"/>
              <a:buNone/>
            </a:pPr>
            <a:r>
              <a:rPr lang="pt-BR" sz="2000" b="0" i="0" u="none" strike="noStrike" cap="none">
                <a:solidFill>
                  <a:srgbClr val="222222"/>
                </a:solidFill>
                <a:latin typeface="Helvetica Neue Light"/>
                <a:ea typeface="Helvetica Neue Light"/>
                <a:cs typeface="Helvetica Neue Light"/>
                <a:sym typeface="Helvetica Neue Light"/>
              </a:rPr>
              <a:t>São DB de tipo relacionais e estruturadas. Seu nome SQL provém do termo (</a:t>
            </a:r>
            <a:r>
              <a:rPr lang="pt-BR" sz="2000" b="1" i="0" u="none" strike="noStrike" cap="none">
                <a:solidFill>
                  <a:srgbClr val="222222"/>
                </a:solidFill>
                <a:latin typeface="Helvetica Neue"/>
                <a:ea typeface="Helvetica Neue"/>
                <a:cs typeface="Helvetica Neue"/>
                <a:sym typeface="Helvetica Neue"/>
              </a:rPr>
              <a:t>Structured Query Language</a:t>
            </a:r>
            <a:r>
              <a:rPr lang="pt-BR" sz="2000" b="0" i="0" u="none" strike="noStrike" cap="none">
                <a:solidFill>
                  <a:srgbClr val="222222"/>
                </a:solidFill>
                <a:latin typeface="Helvetica Neue Light"/>
                <a:ea typeface="Helvetica Neue Light"/>
                <a:cs typeface="Helvetica Neue Light"/>
                <a:sym typeface="Helvetica Neue Light"/>
              </a:rPr>
              <a:t>), em português: </a:t>
            </a:r>
            <a:r>
              <a:rPr lang="pt-BR" sz="2000" b="1" i="0" u="none" strike="noStrike" cap="none">
                <a:solidFill>
                  <a:srgbClr val="222222"/>
                </a:solidFill>
                <a:highlight>
                  <a:srgbClr val="3CEFAB"/>
                </a:highlight>
                <a:latin typeface="Helvetica Neue"/>
                <a:ea typeface="Helvetica Neue"/>
                <a:cs typeface="Helvetica Neue"/>
                <a:sym typeface="Helvetica Neue"/>
              </a:rPr>
              <a:t>Linguagem de Consulta Estruturada.</a:t>
            </a:r>
            <a:endParaRPr sz="2000" b="0" i="0" u="none" strike="noStrike" cap="none">
              <a:solidFill>
                <a:srgbClr val="222222"/>
              </a:solidFill>
              <a:highlight>
                <a:srgbClr val="3CEFAB"/>
              </a:highlight>
              <a:latin typeface="Helvetica Neue Light"/>
              <a:ea typeface="Helvetica Neue Light"/>
              <a:cs typeface="Helvetica Neue Light"/>
              <a:sym typeface="Helvetica Neue Light"/>
            </a:endParaRPr>
          </a:p>
          <a:p>
            <a:pPr marL="0" marR="38100" lvl="0" indent="0" algn="l" rtl="0">
              <a:lnSpc>
                <a:spcPct val="128571"/>
              </a:lnSpc>
              <a:spcBef>
                <a:spcPts val="0"/>
              </a:spcBef>
              <a:spcAft>
                <a:spcPts val="0"/>
              </a:spcAft>
              <a:buClr>
                <a:srgbClr val="000000"/>
              </a:buClr>
              <a:buSzPts val="1100"/>
              <a:buFont typeface="Arial"/>
              <a:buNone/>
            </a:pPr>
            <a:endParaRPr sz="2400" b="0" i="0" u="none" strike="noStrike" cap="none">
              <a:solidFill>
                <a:srgbClr val="222222"/>
              </a:solidFill>
              <a:latin typeface="Helvetica Neue Light"/>
              <a:ea typeface="Helvetica Neue Light"/>
              <a:cs typeface="Helvetica Neue Light"/>
              <a:sym typeface="Helvetica Neue Light"/>
            </a:endParaRPr>
          </a:p>
        </p:txBody>
      </p:sp>
      <p:sp>
        <p:nvSpPr>
          <p:cNvPr id="686" name="Google Shape;686;p84"/>
          <p:cNvSpPr txBox="1"/>
          <p:nvPr/>
        </p:nvSpPr>
        <p:spPr>
          <a:xfrm>
            <a:off x="540825" y="2886075"/>
            <a:ext cx="7951200" cy="1772763"/>
          </a:xfrm>
          <a:prstGeom prst="rect">
            <a:avLst/>
          </a:prstGeom>
          <a:noFill/>
          <a:ln>
            <a:noFill/>
          </a:ln>
        </p:spPr>
        <p:txBody>
          <a:bodyPr spcFirstLastPara="1" wrap="square" lIns="91425" tIns="91425" rIns="91425" bIns="91425" anchor="t" anchorCtr="0">
            <a:spAutoFit/>
          </a:bodyPr>
          <a:lstStyle/>
          <a:p>
            <a:pPr marL="0" marR="38100" lvl="0" indent="0" algn="ctr" rtl="0">
              <a:lnSpc>
                <a:spcPct val="128571"/>
              </a:lnSpc>
              <a:spcBef>
                <a:spcPts val="0"/>
              </a:spcBef>
              <a:spcAft>
                <a:spcPts val="0"/>
              </a:spcAft>
              <a:buClr>
                <a:srgbClr val="000000"/>
              </a:buClr>
              <a:buSzPts val="2100"/>
              <a:buFont typeface="Arial"/>
              <a:buNone/>
            </a:pPr>
            <a:r>
              <a:rPr lang="pt-BR" sz="2000" b="0" i="0" u="none" strike="noStrike" cap="none">
                <a:solidFill>
                  <a:srgbClr val="202122"/>
                </a:solidFill>
                <a:highlight>
                  <a:srgbClr val="FFFFFF"/>
                </a:highlight>
                <a:latin typeface="Helvetica Neue"/>
                <a:ea typeface="Helvetica Neue"/>
                <a:cs typeface="Helvetica Neue"/>
                <a:sym typeface="Helvetica Neue"/>
              </a:rPr>
              <a:t>É descrita como uma </a:t>
            </a:r>
            <a:r>
              <a:rPr lang="pt-BR" sz="2000" b="1" i="0" u="none" strike="noStrike" cap="none">
                <a:solidFill>
                  <a:srgbClr val="202122"/>
                </a:solidFill>
                <a:highlight>
                  <a:srgbClr val="3CEFAB"/>
                </a:highlight>
                <a:latin typeface="Helvetica Neue"/>
                <a:ea typeface="Helvetica Neue"/>
                <a:cs typeface="Helvetica Neue"/>
                <a:sym typeface="Helvetica Neue"/>
              </a:rPr>
              <a:t>linguagem declarativa.</a:t>
            </a:r>
            <a:endParaRPr sz="2000" b="0" i="0" u="none" strike="noStrike" cap="none">
              <a:solidFill>
                <a:srgbClr val="202122"/>
              </a:solidFill>
              <a:highlight>
                <a:srgbClr val="3CEFAB"/>
              </a:highlight>
              <a:latin typeface="Helvetica Neue"/>
              <a:ea typeface="Helvetica Neue"/>
              <a:cs typeface="Helvetica Neue"/>
              <a:sym typeface="Helvetica Neue"/>
            </a:endParaRPr>
          </a:p>
          <a:p>
            <a:pPr marL="0" marR="38100" lvl="0" indent="0" algn="ctr" rtl="0">
              <a:lnSpc>
                <a:spcPct val="128571"/>
              </a:lnSpc>
              <a:spcBef>
                <a:spcPts val="0"/>
              </a:spcBef>
              <a:spcAft>
                <a:spcPts val="0"/>
              </a:spcAft>
              <a:buClr>
                <a:srgbClr val="000000"/>
              </a:buClr>
              <a:buSzPts val="2100"/>
              <a:buFont typeface="Arial"/>
              <a:buNone/>
            </a:pPr>
            <a:r>
              <a:rPr lang="pt-BR" sz="2000" b="0" i="0" u="none" strike="noStrike" cap="none">
                <a:solidFill>
                  <a:srgbClr val="202122"/>
                </a:solidFill>
                <a:highlight>
                  <a:srgbClr val="FFFFFF"/>
                </a:highlight>
                <a:latin typeface="Helvetica Neue"/>
                <a:ea typeface="Helvetica Neue"/>
                <a:cs typeface="Helvetica Neue"/>
                <a:sym typeface="Helvetica Neue"/>
              </a:rPr>
              <a:t>Passou a ser o padrão do Instituto Nacional Estadunidense de Padrões (</a:t>
            </a:r>
            <a:r>
              <a:rPr lang="pt-BR" sz="2000" b="1" i="0" u="none" strike="noStrike" cap="none">
                <a:solidFill>
                  <a:srgbClr val="202122"/>
                </a:solidFill>
                <a:highlight>
                  <a:srgbClr val="FFFFFF"/>
                </a:highlight>
                <a:latin typeface="Helvetica Neue"/>
                <a:ea typeface="Helvetica Neue"/>
                <a:cs typeface="Helvetica Neue"/>
                <a:sym typeface="Helvetica Neue"/>
              </a:rPr>
              <a:t>ANSI)</a:t>
            </a:r>
            <a:r>
              <a:rPr lang="pt-BR" sz="2000" b="0" i="0" u="none" strike="noStrike" cap="none">
                <a:solidFill>
                  <a:srgbClr val="202122"/>
                </a:solidFill>
                <a:highlight>
                  <a:srgbClr val="FFFFFF"/>
                </a:highlight>
                <a:latin typeface="Helvetica Neue"/>
                <a:ea typeface="Helvetica Neue"/>
                <a:cs typeface="Helvetica Neue"/>
                <a:sym typeface="Helvetica Neue"/>
              </a:rPr>
              <a:t>,</a:t>
            </a:r>
            <a:r>
              <a:rPr lang="pt-BR" sz="2000" b="1" i="0" u="none" strike="noStrike" cap="none">
                <a:solidFill>
                  <a:srgbClr val="202122"/>
                </a:solidFill>
                <a:highlight>
                  <a:srgbClr val="FFFFFF"/>
                </a:highlight>
                <a:latin typeface="Helvetica Neue"/>
                <a:ea typeface="Helvetica Neue"/>
                <a:cs typeface="Helvetica Neue"/>
                <a:sym typeface="Helvetica Neue"/>
              </a:rPr>
              <a:t> </a:t>
            </a:r>
            <a:r>
              <a:rPr lang="pt-BR" sz="2000" b="0" i="0" u="none" strike="noStrike" cap="none">
                <a:solidFill>
                  <a:srgbClr val="202122"/>
                </a:solidFill>
                <a:highlight>
                  <a:srgbClr val="FFFFFF"/>
                </a:highlight>
                <a:latin typeface="Helvetica Neue"/>
                <a:ea typeface="Helvetica Neue"/>
                <a:cs typeface="Helvetica Neue"/>
                <a:sym typeface="Helvetica Neue"/>
              </a:rPr>
              <a:t>em</a:t>
            </a:r>
            <a:r>
              <a:rPr lang="pt-BR" sz="2000" b="1" i="0" u="none" strike="noStrike" cap="none">
                <a:solidFill>
                  <a:srgbClr val="202122"/>
                </a:solidFill>
                <a:highlight>
                  <a:srgbClr val="FFFFFF"/>
                </a:highlight>
                <a:latin typeface="Helvetica Neue"/>
                <a:ea typeface="Helvetica Neue"/>
                <a:cs typeface="Helvetica Neue"/>
                <a:sym typeface="Helvetica Neue"/>
              </a:rPr>
              <a:t> 1986</a:t>
            </a:r>
            <a:r>
              <a:rPr lang="pt-BR" sz="2000" b="0" i="0" u="none" strike="noStrike" cap="none">
                <a:solidFill>
                  <a:srgbClr val="202122"/>
                </a:solidFill>
                <a:highlight>
                  <a:srgbClr val="FFFFFF"/>
                </a:highlight>
                <a:latin typeface="Helvetica Neue"/>
                <a:ea typeface="Helvetica Neue"/>
                <a:cs typeface="Helvetica Neue"/>
                <a:sym typeface="Helvetica Neue"/>
              </a:rPr>
              <a:t>, e da Organização Internacional de Normatização</a:t>
            </a:r>
            <a:r>
              <a:rPr lang="pt-BR" sz="2000" b="1" i="0" u="none" strike="noStrike" cap="none">
                <a:solidFill>
                  <a:srgbClr val="202122"/>
                </a:solidFill>
                <a:highlight>
                  <a:srgbClr val="FFFFFF"/>
                </a:highlight>
                <a:latin typeface="Helvetica Neue"/>
                <a:ea typeface="Helvetica Neue"/>
                <a:cs typeface="Helvetica Neue"/>
                <a:sym typeface="Helvetica Neue"/>
              </a:rPr>
              <a:t> (ISO)</a:t>
            </a:r>
            <a:r>
              <a:rPr lang="pt-BR" sz="2000" b="0" i="0" u="none" strike="noStrike" cap="none">
                <a:solidFill>
                  <a:srgbClr val="202122"/>
                </a:solidFill>
                <a:highlight>
                  <a:srgbClr val="FFFFFF"/>
                </a:highlight>
                <a:latin typeface="Helvetica Neue"/>
                <a:ea typeface="Helvetica Neue"/>
                <a:cs typeface="Helvetica Neue"/>
                <a:sym typeface="Helvetica Neue"/>
              </a:rPr>
              <a:t>,</a:t>
            </a:r>
            <a:r>
              <a:rPr lang="pt-BR" sz="2000" b="1" i="0" u="none" strike="noStrike" cap="none">
                <a:solidFill>
                  <a:srgbClr val="202122"/>
                </a:solidFill>
                <a:highlight>
                  <a:srgbClr val="FFFFFF"/>
                </a:highlight>
                <a:latin typeface="Helvetica Neue"/>
                <a:ea typeface="Helvetica Neue"/>
                <a:cs typeface="Helvetica Neue"/>
                <a:sym typeface="Helvetica Neue"/>
              </a:rPr>
              <a:t> </a:t>
            </a:r>
            <a:r>
              <a:rPr lang="pt-BR" sz="2000" b="0" i="0" u="none" strike="noStrike" cap="none">
                <a:solidFill>
                  <a:srgbClr val="202122"/>
                </a:solidFill>
                <a:highlight>
                  <a:srgbClr val="FFFFFF"/>
                </a:highlight>
                <a:latin typeface="Helvetica Neue"/>
                <a:ea typeface="Helvetica Neue"/>
                <a:cs typeface="Helvetica Neue"/>
                <a:sym typeface="Helvetica Neue"/>
              </a:rPr>
              <a:t>em</a:t>
            </a:r>
            <a:r>
              <a:rPr lang="pt-BR" sz="2000" b="1" i="0" u="none" strike="noStrike" cap="none">
                <a:solidFill>
                  <a:srgbClr val="202122"/>
                </a:solidFill>
                <a:highlight>
                  <a:srgbClr val="FFFFFF"/>
                </a:highlight>
                <a:latin typeface="Helvetica Neue"/>
                <a:ea typeface="Helvetica Neue"/>
                <a:cs typeface="Helvetica Neue"/>
                <a:sym typeface="Helvetica Neue"/>
              </a:rPr>
              <a:t> 1987. </a:t>
            </a:r>
            <a:endParaRPr sz="2000" b="1" i="0" u="none" strike="noStrike" cap="none">
              <a:solidFill>
                <a:srgbClr val="222222"/>
              </a:solidFill>
              <a:latin typeface="Helvetica Neue"/>
              <a:ea typeface="Helvetica Neue"/>
              <a:cs typeface="Helvetica Neue"/>
              <a:sym typeface="Helvetica Neue"/>
            </a:endParaRPr>
          </a:p>
        </p:txBody>
      </p:sp>
      <p:pic>
        <p:nvPicPr>
          <p:cNvPr id="687" name="Google Shape;687;p84"/>
          <p:cNvPicPr preferRelativeResize="0"/>
          <p:nvPr/>
        </p:nvPicPr>
        <p:blipFill rotWithShape="1">
          <a:blip r:embed="rId3">
            <a:alphaModFix/>
          </a:blip>
          <a:srcRect/>
          <a:stretch/>
        </p:blipFill>
        <p:spPr>
          <a:xfrm>
            <a:off x="411050" y="82575"/>
            <a:ext cx="898400" cy="903450"/>
          </a:xfrm>
          <a:prstGeom prst="rect">
            <a:avLst/>
          </a:prstGeom>
          <a:noFill/>
          <a:ln>
            <a:noFill/>
          </a:ln>
        </p:spPr>
      </p:pic>
      <p:pic>
        <p:nvPicPr>
          <p:cNvPr id="688" name="Google Shape;688;p84"/>
          <p:cNvPicPr preferRelativeResize="0"/>
          <p:nvPr/>
        </p:nvPicPr>
        <p:blipFill rotWithShape="1">
          <a:blip r:embed="rId4">
            <a:alphaModFix/>
          </a:blip>
          <a:srcRect/>
          <a:stretch/>
        </p:blipFill>
        <p:spPr>
          <a:xfrm>
            <a:off x="8276100" y="161025"/>
            <a:ext cx="720475" cy="7204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5"/>
                                        </p:tgtEl>
                                        <p:attrNameLst>
                                          <p:attrName>style.visibility</p:attrName>
                                        </p:attrNameLst>
                                      </p:cBhvr>
                                      <p:to>
                                        <p:strVal val="visible"/>
                                      </p:to>
                                    </p:set>
                                    <p:animEffect transition="in" filter="fade">
                                      <p:cBhvr>
                                        <p:cTn id="7" dur="1000"/>
                                        <p:tgtEl>
                                          <p:spTgt spid="6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6"/>
                                        </p:tgtEl>
                                        <p:attrNameLst>
                                          <p:attrName>style.visibility</p:attrName>
                                        </p:attrNameLst>
                                      </p:cBhvr>
                                      <p:to>
                                        <p:strVal val="visible"/>
                                      </p:to>
                                    </p:set>
                                    <p:animEffect transition="in" filter="fade">
                                      <p:cBhvr>
                                        <p:cTn id="12" dur="1000"/>
                                        <p:tgtEl>
                                          <p:spTgt spid="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85"/>
          <p:cNvSpPr txBox="1"/>
          <p:nvPr/>
        </p:nvSpPr>
        <p:spPr>
          <a:xfrm>
            <a:off x="0" y="161025"/>
            <a:ext cx="91440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LINGUAGENS E SUBLINGUAGENS</a:t>
            </a:r>
            <a:endParaRPr sz="1400" b="0" i="0" u="none" strike="noStrike" cap="none">
              <a:solidFill>
                <a:srgbClr val="000000"/>
              </a:solidFill>
              <a:latin typeface="Arial"/>
              <a:ea typeface="Arial"/>
              <a:cs typeface="Arial"/>
              <a:sym typeface="Arial"/>
            </a:endParaRPr>
          </a:p>
        </p:txBody>
      </p:sp>
      <p:grpSp>
        <p:nvGrpSpPr>
          <p:cNvPr id="695" name="Google Shape;695;p85"/>
          <p:cNvGrpSpPr/>
          <p:nvPr/>
        </p:nvGrpSpPr>
        <p:grpSpPr>
          <a:xfrm>
            <a:off x="2284749" y="1264100"/>
            <a:ext cx="962080" cy="319200"/>
            <a:chOff x="5592550" y="902800"/>
            <a:chExt cx="894625" cy="319200"/>
          </a:xfrm>
        </p:grpSpPr>
        <p:sp>
          <p:nvSpPr>
            <p:cNvPr id="696" name="Google Shape;696;p85"/>
            <p:cNvSpPr/>
            <p:nvPr/>
          </p:nvSpPr>
          <p:spPr>
            <a:xfrm>
              <a:off x="5766575" y="902800"/>
              <a:ext cx="720600" cy="319200"/>
            </a:xfrm>
            <a:prstGeom prst="roundRect">
              <a:avLst>
                <a:gd name="adj" fmla="val 16667"/>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pt-BR" sz="1800" b="1" i="0" u="none" strike="noStrike" cap="none">
                  <a:solidFill>
                    <a:srgbClr val="3D3D3D"/>
                  </a:solidFill>
                  <a:latin typeface="Helvetica Neue"/>
                  <a:ea typeface="Helvetica Neue"/>
                  <a:cs typeface="Helvetica Neue"/>
                  <a:sym typeface="Helvetica Neue"/>
                </a:rPr>
                <a:t>DML</a:t>
              </a:r>
              <a:endParaRPr sz="1400" b="0" i="0" u="none" strike="noStrike" cap="none">
                <a:solidFill>
                  <a:srgbClr val="000000"/>
                </a:solidFill>
                <a:latin typeface="Arial"/>
                <a:ea typeface="Arial"/>
                <a:cs typeface="Arial"/>
                <a:sym typeface="Arial"/>
              </a:endParaRPr>
            </a:p>
          </p:txBody>
        </p:sp>
        <p:sp>
          <p:nvSpPr>
            <p:cNvPr id="697" name="Google Shape;697;p85"/>
            <p:cNvSpPr/>
            <p:nvPr/>
          </p:nvSpPr>
          <p:spPr>
            <a:xfrm>
              <a:off x="5592550" y="97540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grpSp>
      <p:sp>
        <p:nvSpPr>
          <p:cNvPr id="698" name="Google Shape;698;p85"/>
          <p:cNvSpPr/>
          <p:nvPr/>
        </p:nvSpPr>
        <p:spPr>
          <a:xfrm>
            <a:off x="351136" y="2292145"/>
            <a:ext cx="962100" cy="559200"/>
          </a:xfrm>
          <a:prstGeom prst="roundRect">
            <a:avLst>
              <a:gd name="adj" fmla="val 16667"/>
            </a:avLst>
          </a:prstGeom>
          <a:solidFill>
            <a:srgbClr val="E0FF00"/>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pt-BR" sz="2300" b="1" i="0" u="none" strike="noStrike" cap="none">
                <a:solidFill>
                  <a:srgbClr val="121212"/>
                </a:solidFill>
                <a:latin typeface="Helvetica Neue"/>
                <a:ea typeface="Helvetica Neue"/>
                <a:cs typeface="Helvetica Neue"/>
                <a:sym typeface="Helvetica Neue"/>
              </a:rPr>
              <a:t>SQL</a:t>
            </a:r>
            <a:endParaRPr sz="1400" b="0" i="0" u="none" strike="noStrike" cap="none">
              <a:solidFill>
                <a:srgbClr val="000000"/>
              </a:solidFill>
              <a:latin typeface="Arial"/>
              <a:ea typeface="Arial"/>
              <a:cs typeface="Arial"/>
              <a:sym typeface="Arial"/>
            </a:endParaRPr>
          </a:p>
        </p:txBody>
      </p:sp>
      <p:grpSp>
        <p:nvGrpSpPr>
          <p:cNvPr id="699" name="Google Shape;699;p85"/>
          <p:cNvGrpSpPr/>
          <p:nvPr/>
        </p:nvGrpSpPr>
        <p:grpSpPr>
          <a:xfrm>
            <a:off x="2239488" y="2176675"/>
            <a:ext cx="921737" cy="319200"/>
            <a:chOff x="5547138" y="1815375"/>
            <a:chExt cx="921737" cy="319200"/>
          </a:xfrm>
        </p:grpSpPr>
        <p:sp>
          <p:nvSpPr>
            <p:cNvPr id="700" name="Google Shape;700;p85"/>
            <p:cNvSpPr/>
            <p:nvPr/>
          </p:nvSpPr>
          <p:spPr>
            <a:xfrm>
              <a:off x="5766575" y="1815375"/>
              <a:ext cx="702300" cy="319200"/>
            </a:xfrm>
            <a:prstGeom prst="roundRect">
              <a:avLst>
                <a:gd name="adj" fmla="val 16667"/>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pt-BR" sz="1800" b="1" i="0" u="none" strike="noStrike" cap="none">
                  <a:solidFill>
                    <a:srgbClr val="3D3D3D"/>
                  </a:solidFill>
                  <a:latin typeface="Helvetica Neue"/>
                  <a:ea typeface="Helvetica Neue"/>
                  <a:cs typeface="Helvetica Neue"/>
                  <a:sym typeface="Helvetica Neue"/>
                </a:rPr>
                <a:t>DDL</a:t>
              </a:r>
              <a:endParaRPr sz="1400" b="0" i="0" u="none" strike="noStrike" cap="none">
                <a:solidFill>
                  <a:srgbClr val="000000"/>
                </a:solidFill>
                <a:latin typeface="Arial"/>
                <a:ea typeface="Arial"/>
                <a:cs typeface="Arial"/>
                <a:sym typeface="Arial"/>
              </a:endParaRPr>
            </a:p>
          </p:txBody>
        </p:sp>
        <p:sp>
          <p:nvSpPr>
            <p:cNvPr id="701" name="Google Shape;701;p85"/>
            <p:cNvSpPr/>
            <p:nvPr/>
          </p:nvSpPr>
          <p:spPr>
            <a:xfrm>
              <a:off x="5547138" y="1899675"/>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grpSp>
      <p:grpSp>
        <p:nvGrpSpPr>
          <p:cNvPr id="702" name="Google Shape;702;p85"/>
          <p:cNvGrpSpPr/>
          <p:nvPr/>
        </p:nvGrpSpPr>
        <p:grpSpPr>
          <a:xfrm>
            <a:off x="2233588" y="3112675"/>
            <a:ext cx="876300" cy="319200"/>
            <a:chOff x="5592550" y="2890950"/>
            <a:chExt cx="876300" cy="319200"/>
          </a:xfrm>
        </p:grpSpPr>
        <p:sp>
          <p:nvSpPr>
            <p:cNvPr id="703" name="Google Shape;703;p85"/>
            <p:cNvSpPr/>
            <p:nvPr/>
          </p:nvSpPr>
          <p:spPr>
            <a:xfrm>
              <a:off x="5766550" y="2890950"/>
              <a:ext cx="702300" cy="319200"/>
            </a:xfrm>
            <a:prstGeom prst="roundRect">
              <a:avLst>
                <a:gd name="adj" fmla="val 16667"/>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pt-BR" sz="1800" b="1" i="0" u="none" strike="noStrike" cap="none">
                  <a:solidFill>
                    <a:srgbClr val="3D3D3D"/>
                  </a:solidFill>
                  <a:latin typeface="Helvetica Neue"/>
                  <a:ea typeface="Helvetica Neue"/>
                  <a:cs typeface="Helvetica Neue"/>
                  <a:sym typeface="Helvetica Neue"/>
                </a:rPr>
                <a:t>DCL</a:t>
              </a:r>
              <a:endParaRPr sz="1400" b="0" i="0" u="none" strike="noStrike" cap="none">
                <a:solidFill>
                  <a:srgbClr val="000000"/>
                </a:solidFill>
                <a:latin typeface="Arial"/>
                <a:ea typeface="Arial"/>
                <a:cs typeface="Arial"/>
                <a:sym typeface="Arial"/>
              </a:endParaRPr>
            </a:p>
          </p:txBody>
        </p:sp>
        <p:sp>
          <p:nvSpPr>
            <p:cNvPr id="704" name="Google Shape;704;p85"/>
            <p:cNvSpPr/>
            <p:nvPr/>
          </p:nvSpPr>
          <p:spPr>
            <a:xfrm>
              <a:off x="5592550" y="29635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grpSp>
      <p:grpSp>
        <p:nvGrpSpPr>
          <p:cNvPr id="705" name="Google Shape;705;p85"/>
          <p:cNvGrpSpPr/>
          <p:nvPr/>
        </p:nvGrpSpPr>
        <p:grpSpPr>
          <a:xfrm>
            <a:off x="2284900" y="4166650"/>
            <a:ext cx="876300" cy="319200"/>
            <a:chOff x="5592550" y="3805350"/>
            <a:chExt cx="876300" cy="319200"/>
          </a:xfrm>
        </p:grpSpPr>
        <p:sp>
          <p:nvSpPr>
            <p:cNvPr id="706" name="Google Shape;706;p85"/>
            <p:cNvSpPr/>
            <p:nvPr/>
          </p:nvSpPr>
          <p:spPr>
            <a:xfrm>
              <a:off x="5766550" y="3805350"/>
              <a:ext cx="702300" cy="319200"/>
            </a:xfrm>
            <a:prstGeom prst="roundRect">
              <a:avLst>
                <a:gd name="adj" fmla="val 16667"/>
              </a:avLst>
            </a:prstGeom>
            <a:solidFill>
              <a:srgbClr val="3CEFA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pt-BR" sz="1800" b="1" i="0" u="none" strike="noStrike" cap="none">
                  <a:solidFill>
                    <a:srgbClr val="3D3D3D"/>
                  </a:solidFill>
                  <a:latin typeface="Helvetica Neue"/>
                  <a:ea typeface="Helvetica Neue"/>
                  <a:cs typeface="Helvetica Neue"/>
                  <a:sym typeface="Helvetica Neue"/>
                </a:rPr>
                <a:t>TCL</a:t>
              </a:r>
              <a:endParaRPr sz="1400" b="0" i="0" u="none" strike="noStrike" cap="none">
                <a:solidFill>
                  <a:srgbClr val="000000"/>
                </a:solidFill>
                <a:latin typeface="Arial"/>
                <a:ea typeface="Arial"/>
                <a:cs typeface="Arial"/>
                <a:sym typeface="Arial"/>
              </a:endParaRPr>
            </a:p>
          </p:txBody>
        </p:sp>
        <p:sp>
          <p:nvSpPr>
            <p:cNvPr id="707" name="Google Shape;707;p85"/>
            <p:cNvSpPr/>
            <p:nvPr/>
          </p:nvSpPr>
          <p:spPr>
            <a:xfrm>
              <a:off x="5592550" y="3877950"/>
              <a:ext cx="174000" cy="174000"/>
            </a:xfrm>
            <a:prstGeom prst="ellipse">
              <a:avLst/>
            </a:prstGeom>
            <a:solidFill>
              <a:srgbClr val="50505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1" i="0" u="none" strike="noStrike" cap="none">
                <a:solidFill>
                  <a:srgbClr val="000000"/>
                </a:solidFill>
                <a:latin typeface="Arial"/>
                <a:ea typeface="Arial"/>
                <a:cs typeface="Arial"/>
                <a:sym typeface="Arial"/>
              </a:endParaRPr>
            </a:p>
          </p:txBody>
        </p:sp>
      </p:grpSp>
      <p:pic>
        <p:nvPicPr>
          <p:cNvPr id="708" name="Google Shape;708;p85"/>
          <p:cNvPicPr preferRelativeResize="0"/>
          <p:nvPr/>
        </p:nvPicPr>
        <p:blipFill rotWithShape="1">
          <a:blip r:embed="rId3">
            <a:alphaModFix/>
          </a:blip>
          <a:srcRect/>
          <a:stretch/>
        </p:blipFill>
        <p:spPr>
          <a:xfrm>
            <a:off x="8276100" y="161025"/>
            <a:ext cx="720475" cy="720475"/>
          </a:xfrm>
          <a:prstGeom prst="rect">
            <a:avLst/>
          </a:prstGeom>
          <a:noFill/>
          <a:ln>
            <a:noFill/>
          </a:ln>
        </p:spPr>
      </p:pic>
      <p:cxnSp>
        <p:nvCxnSpPr>
          <p:cNvPr id="709" name="Google Shape;709;p85"/>
          <p:cNvCxnSpPr>
            <a:stCxn id="698" idx="3"/>
          </p:cNvCxnSpPr>
          <p:nvPr/>
        </p:nvCxnSpPr>
        <p:spPr>
          <a:xfrm rot="10800000" flipH="1">
            <a:off x="1313236" y="1382245"/>
            <a:ext cx="1132800" cy="1189500"/>
          </a:xfrm>
          <a:prstGeom prst="straightConnector1">
            <a:avLst/>
          </a:prstGeom>
          <a:noFill/>
          <a:ln w="9525" cap="flat" cmpd="sng">
            <a:solidFill>
              <a:schemeClr val="dk2"/>
            </a:solidFill>
            <a:prstDash val="solid"/>
            <a:round/>
            <a:headEnd type="none" w="sm" len="sm"/>
            <a:tailEnd type="triangle" w="med" len="med"/>
          </a:ln>
        </p:spPr>
      </p:cxnSp>
      <p:cxnSp>
        <p:nvCxnSpPr>
          <p:cNvPr id="710" name="Google Shape;710;p85"/>
          <p:cNvCxnSpPr>
            <a:stCxn id="698" idx="3"/>
            <a:endCxn id="701" idx="6"/>
          </p:cNvCxnSpPr>
          <p:nvPr/>
        </p:nvCxnSpPr>
        <p:spPr>
          <a:xfrm rot="10800000" flipH="1">
            <a:off x="1313236" y="2347945"/>
            <a:ext cx="1100400" cy="223800"/>
          </a:xfrm>
          <a:prstGeom prst="straightConnector1">
            <a:avLst/>
          </a:prstGeom>
          <a:noFill/>
          <a:ln w="9525" cap="flat" cmpd="sng">
            <a:solidFill>
              <a:schemeClr val="dk2"/>
            </a:solidFill>
            <a:prstDash val="solid"/>
            <a:round/>
            <a:headEnd type="none" w="sm" len="sm"/>
            <a:tailEnd type="triangle" w="med" len="med"/>
          </a:ln>
        </p:spPr>
      </p:cxnSp>
      <p:cxnSp>
        <p:nvCxnSpPr>
          <p:cNvPr id="711" name="Google Shape;711;p85"/>
          <p:cNvCxnSpPr>
            <a:stCxn id="698" idx="3"/>
            <a:endCxn id="704" idx="5"/>
          </p:cNvCxnSpPr>
          <p:nvPr/>
        </p:nvCxnSpPr>
        <p:spPr>
          <a:xfrm>
            <a:off x="1313236" y="2571745"/>
            <a:ext cx="1068900" cy="762000"/>
          </a:xfrm>
          <a:prstGeom prst="straightConnector1">
            <a:avLst/>
          </a:prstGeom>
          <a:noFill/>
          <a:ln w="9525" cap="flat" cmpd="sng">
            <a:solidFill>
              <a:schemeClr val="dk2"/>
            </a:solidFill>
            <a:prstDash val="solid"/>
            <a:round/>
            <a:headEnd type="none" w="sm" len="sm"/>
            <a:tailEnd type="triangle" w="med" len="med"/>
          </a:ln>
        </p:spPr>
      </p:cxnSp>
      <p:cxnSp>
        <p:nvCxnSpPr>
          <p:cNvPr id="712" name="Google Shape;712;p85"/>
          <p:cNvCxnSpPr>
            <a:stCxn id="698" idx="3"/>
            <a:endCxn id="707" idx="5"/>
          </p:cNvCxnSpPr>
          <p:nvPr/>
        </p:nvCxnSpPr>
        <p:spPr>
          <a:xfrm>
            <a:off x="1313236" y="2571745"/>
            <a:ext cx="1120200" cy="1815900"/>
          </a:xfrm>
          <a:prstGeom prst="straightConnector1">
            <a:avLst/>
          </a:prstGeom>
          <a:noFill/>
          <a:ln w="9525" cap="flat" cmpd="sng">
            <a:solidFill>
              <a:schemeClr val="dk2"/>
            </a:solidFill>
            <a:prstDash val="solid"/>
            <a:round/>
            <a:headEnd type="none" w="sm" len="sm"/>
            <a:tailEnd type="triangle" w="med" len="med"/>
          </a:ln>
        </p:spPr>
      </p:cxnSp>
      <p:sp>
        <p:nvSpPr>
          <p:cNvPr id="713" name="Google Shape;713;p85"/>
          <p:cNvSpPr txBox="1"/>
          <p:nvPr/>
        </p:nvSpPr>
        <p:spPr>
          <a:xfrm>
            <a:off x="3339750" y="2027388"/>
            <a:ext cx="5414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pt-BR" sz="1800" b="0" i="0" u="none" strike="noStrike" cap="none" dirty="0">
                <a:solidFill>
                  <a:srgbClr val="000000"/>
                </a:solidFill>
                <a:latin typeface="Helvetica Neue Light"/>
                <a:ea typeface="Helvetica Neue Light"/>
                <a:cs typeface="Helvetica Neue Light"/>
                <a:sym typeface="Helvetica Neue Light"/>
              </a:rPr>
              <a:t>Data </a:t>
            </a:r>
            <a:r>
              <a:rPr lang="pt-BR" sz="1800" b="0" i="0" u="none" strike="noStrike" cap="none" dirty="0" err="1">
                <a:solidFill>
                  <a:srgbClr val="000000"/>
                </a:solidFill>
                <a:latin typeface="Helvetica Neue Light"/>
                <a:ea typeface="Helvetica Neue Light"/>
                <a:cs typeface="Helvetica Neue Light"/>
                <a:sym typeface="Helvetica Neue Light"/>
              </a:rPr>
              <a:t>Definition</a:t>
            </a:r>
            <a:r>
              <a:rPr lang="pt-BR" sz="1800" b="0" i="0" u="none" strike="noStrike" cap="none" dirty="0">
                <a:solidFill>
                  <a:srgbClr val="000000"/>
                </a:solidFill>
                <a:latin typeface="Helvetica Neue Light"/>
                <a:ea typeface="Helvetica Neue Light"/>
                <a:cs typeface="Helvetica Neue Light"/>
                <a:sym typeface="Helvetica Neue Light"/>
              </a:rPr>
              <a:t> </a:t>
            </a:r>
            <a:r>
              <a:rPr lang="pt-BR" sz="1800" b="0" i="0" u="none" strike="noStrike" cap="none" dirty="0" err="1">
                <a:solidFill>
                  <a:srgbClr val="000000"/>
                </a:solidFill>
                <a:latin typeface="Helvetica Neue Light"/>
                <a:ea typeface="Helvetica Neue Light"/>
                <a:cs typeface="Helvetica Neue Light"/>
                <a:sym typeface="Helvetica Neue Light"/>
              </a:rPr>
              <a:t>Language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pt-BR" sz="1800" b="0" i="0" u="none" strike="noStrike" cap="none" dirty="0">
                <a:solidFill>
                  <a:srgbClr val="000000"/>
                </a:solidFill>
                <a:latin typeface="Helvetica Neue Light"/>
                <a:ea typeface="Helvetica Neue Light"/>
                <a:cs typeface="Helvetica Neue Light"/>
                <a:sym typeface="Helvetica Neue Light"/>
              </a:rPr>
              <a:t>Linguagem de Definição de Dados</a:t>
            </a:r>
            <a:endParaRPr sz="1800" b="0" i="0" u="none" strike="noStrike" cap="none" dirty="0">
              <a:solidFill>
                <a:srgbClr val="000000"/>
              </a:solidFill>
              <a:latin typeface="Helvetica Neue Light"/>
              <a:ea typeface="Helvetica Neue Light"/>
              <a:cs typeface="Helvetica Neue Light"/>
              <a:sym typeface="Helvetica Neue Light"/>
            </a:endParaRPr>
          </a:p>
        </p:txBody>
      </p:sp>
      <p:sp>
        <p:nvSpPr>
          <p:cNvPr id="714" name="Google Shape;714;p85"/>
          <p:cNvSpPr txBox="1"/>
          <p:nvPr/>
        </p:nvSpPr>
        <p:spPr>
          <a:xfrm>
            <a:off x="3339750" y="1054250"/>
            <a:ext cx="5414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pt-BR" sz="1800" b="0" i="0" u="none" strike="noStrike" cap="none" dirty="0">
                <a:solidFill>
                  <a:srgbClr val="000000"/>
                </a:solidFill>
                <a:latin typeface="Helvetica Neue Light"/>
                <a:ea typeface="Helvetica Neue Light"/>
                <a:cs typeface="Helvetica Neue Light"/>
                <a:sym typeface="Helvetica Neue Light"/>
              </a:rPr>
              <a:t>Data </a:t>
            </a:r>
            <a:r>
              <a:rPr lang="pt-BR" sz="1800" b="0" i="0" u="none" strike="noStrike" cap="none" dirty="0" err="1">
                <a:solidFill>
                  <a:srgbClr val="000000"/>
                </a:solidFill>
                <a:latin typeface="Helvetica Neue Light"/>
                <a:ea typeface="Helvetica Neue Light"/>
                <a:cs typeface="Helvetica Neue Light"/>
                <a:sym typeface="Helvetica Neue Light"/>
              </a:rPr>
              <a:t>Manipulation</a:t>
            </a:r>
            <a:r>
              <a:rPr lang="pt-BR" sz="1800" b="0" i="0" u="none" strike="noStrike" cap="none" dirty="0">
                <a:solidFill>
                  <a:srgbClr val="000000"/>
                </a:solidFill>
                <a:latin typeface="Helvetica Neue Light"/>
                <a:ea typeface="Helvetica Neue Light"/>
                <a:cs typeface="Helvetica Neue Light"/>
                <a:sym typeface="Helvetica Neue Light"/>
              </a:rPr>
              <a:t> </a:t>
            </a:r>
            <a:r>
              <a:rPr lang="pt-BR" sz="1800" b="0" i="0" u="none" strike="noStrike" cap="none" dirty="0" err="1">
                <a:solidFill>
                  <a:srgbClr val="000000"/>
                </a:solidFill>
                <a:latin typeface="Helvetica Neue Light"/>
                <a:ea typeface="Helvetica Neue Light"/>
                <a:cs typeface="Helvetica Neue Light"/>
                <a:sym typeface="Helvetica Neue Light"/>
              </a:rPr>
              <a:t>Language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pt-BR" sz="1800" b="0" i="0" u="none" strike="noStrike" cap="none" dirty="0">
                <a:solidFill>
                  <a:srgbClr val="000000"/>
                </a:solidFill>
                <a:latin typeface="Helvetica Neue Light"/>
                <a:ea typeface="Helvetica Neue Light"/>
                <a:cs typeface="Helvetica Neue Light"/>
                <a:sym typeface="Helvetica Neue Light"/>
              </a:rPr>
              <a:t>Linguagem de Manipulação de Dados</a:t>
            </a:r>
            <a:endParaRPr sz="1600" b="0" i="0" u="none" strike="noStrike" cap="none" dirty="0">
              <a:solidFill>
                <a:srgbClr val="000000"/>
              </a:solidFill>
              <a:latin typeface="Helvetica Neue Light"/>
              <a:ea typeface="Helvetica Neue Light"/>
              <a:cs typeface="Helvetica Neue Light"/>
              <a:sym typeface="Helvetica Neue Light"/>
            </a:endParaRPr>
          </a:p>
        </p:txBody>
      </p:sp>
      <p:sp>
        <p:nvSpPr>
          <p:cNvPr id="715" name="Google Shape;715;p85"/>
          <p:cNvSpPr txBox="1"/>
          <p:nvPr/>
        </p:nvSpPr>
        <p:spPr>
          <a:xfrm>
            <a:off x="3339750" y="2971213"/>
            <a:ext cx="5414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pt-BR" sz="1800" b="0" i="0" u="none" strike="noStrike" cap="none" dirty="0">
                <a:solidFill>
                  <a:srgbClr val="000000"/>
                </a:solidFill>
                <a:latin typeface="Helvetica Neue Light"/>
                <a:ea typeface="Helvetica Neue Light"/>
                <a:cs typeface="Helvetica Neue Light"/>
                <a:sym typeface="Helvetica Neue Light"/>
              </a:rPr>
              <a:t>Data </a:t>
            </a:r>
            <a:r>
              <a:rPr lang="pt-BR" sz="1800" b="0" i="0" u="none" strike="noStrike" cap="none" dirty="0" err="1">
                <a:solidFill>
                  <a:srgbClr val="000000"/>
                </a:solidFill>
                <a:latin typeface="Helvetica Neue Light"/>
                <a:ea typeface="Helvetica Neue Light"/>
                <a:cs typeface="Helvetica Neue Light"/>
                <a:sym typeface="Helvetica Neue Light"/>
              </a:rPr>
              <a:t>Control</a:t>
            </a:r>
            <a:r>
              <a:rPr lang="pt-BR" sz="1800" b="0" i="0" u="none" strike="noStrike" cap="none" dirty="0">
                <a:solidFill>
                  <a:srgbClr val="000000"/>
                </a:solidFill>
                <a:latin typeface="Helvetica Neue Light"/>
                <a:ea typeface="Helvetica Neue Light"/>
                <a:cs typeface="Helvetica Neue Light"/>
                <a:sym typeface="Helvetica Neue Light"/>
              </a:rPr>
              <a:t> </a:t>
            </a:r>
            <a:r>
              <a:rPr lang="pt-BR" sz="1800" b="0" i="0" u="none" strike="noStrike" cap="none" dirty="0" err="1">
                <a:solidFill>
                  <a:srgbClr val="000000"/>
                </a:solidFill>
                <a:latin typeface="Helvetica Neue Light"/>
                <a:ea typeface="Helvetica Neue Light"/>
                <a:cs typeface="Helvetica Neue Light"/>
                <a:sym typeface="Helvetica Neue Light"/>
              </a:rPr>
              <a:t>Language</a:t>
            </a:r>
            <a:endParaRPr sz="1800" b="0" i="0" u="none" strike="noStrike" cap="none" dirty="0">
              <a:solidFill>
                <a:srgbClr val="000000"/>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2000"/>
              <a:buFont typeface="Arial"/>
              <a:buNone/>
            </a:pPr>
            <a:r>
              <a:rPr lang="pt-BR" sz="1800" b="0" i="0" u="none" strike="noStrike" cap="none" dirty="0">
                <a:solidFill>
                  <a:srgbClr val="000000"/>
                </a:solidFill>
                <a:latin typeface="Helvetica Neue Light"/>
                <a:ea typeface="Helvetica Neue Light"/>
                <a:cs typeface="Helvetica Neue Light"/>
                <a:sym typeface="Helvetica Neue Light"/>
              </a:rPr>
              <a:t>Linguagem de Controle de Dados</a:t>
            </a:r>
            <a:endParaRPr sz="1400" b="0" i="0" u="none" strike="noStrike" cap="none" dirty="0">
              <a:solidFill>
                <a:srgbClr val="000000"/>
              </a:solidFill>
              <a:latin typeface="Arial"/>
              <a:ea typeface="Arial"/>
              <a:cs typeface="Arial"/>
              <a:sym typeface="Arial"/>
            </a:endParaRPr>
          </a:p>
        </p:txBody>
      </p:sp>
      <p:sp>
        <p:nvSpPr>
          <p:cNvPr id="26" name="Google Shape;715;p85">
            <a:extLst>
              <a:ext uri="{FF2B5EF4-FFF2-40B4-BE49-F238E27FC236}">
                <a16:creationId xmlns:a16="http://schemas.microsoft.com/office/drawing/2014/main" id="{339FB674-E4F7-6F55-DDF5-91744681C322}"/>
              </a:ext>
            </a:extLst>
          </p:cNvPr>
          <p:cNvSpPr txBox="1"/>
          <p:nvPr/>
        </p:nvSpPr>
        <p:spPr>
          <a:xfrm>
            <a:off x="3335200" y="4043800"/>
            <a:ext cx="54147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pt-BR" sz="1800" b="0" i="0" u="none" strike="noStrike" cap="none" dirty="0">
                <a:solidFill>
                  <a:srgbClr val="000000"/>
                </a:solidFill>
                <a:latin typeface="Helvetica Neue Light"/>
                <a:ea typeface="Helvetica Neue Light"/>
                <a:cs typeface="Helvetica Neue Light"/>
                <a:sym typeface="Helvetica Neue Light"/>
              </a:rPr>
              <a:t>Data </a:t>
            </a:r>
            <a:r>
              <a:rPr lang="pt-BR" sz="1800" b="0" i="0" u="none" strike="noStrike" cap="none" dirty="0" err="1">
                <a:solidFill>
                  <a:srgbClr val="000000"/>
                </a:solidFill>
                <a:latin typeface="Helvetica Neue Light"/>
                <a:ea typeface="Helvetica Neue Light"/>
                <a:cs typeface="Helvetica Neue Light"/>
                <a:sym typeface="Helvetica Neue Light"/>
              </a:rPr>
              <a:t>Transaction</a:t>
            </a:r>
            <a:r>
              <a:rPr lang="pt-BR" sz="1800" b="0" i="0" u="none" strike="noStrike" cap="none" dirty="0">
                <a:solidFill>
                  <a:srgbClr val="000000"/>
                </a:solidFill>
                <a:latin typeface="Helvetica Neue Light"/>
                <a:ea typeface="Helvetica Neue Light"/>
                <a:cs typeface="Helvetica Neue Light"/>
                <a:sym typeface="Helvetica Neue Light"/>
              </a:rPr>
              <a:t> </a:t>
            </a:r>
            <a:r>
              <a:rPr lang="pt-BR" sz="1800" b="0" i="0" u="none" strike="noStrike" cap="none" dirty="0" err="1">
                <a:solidFill>
                  <a:srgbClr val="000000"/>
                </a:solidFill>
                <a:latin typeface="Helvetica Neue Light"/>
                <a:ea typeface="Helvetica Neue Light"/>
                <a:cs typeface="Helvetica Neue Light"/>
                <a:sym typeface="Helvetica Neue Light"/>
              </a:rPr>
              <a:t>Language</a:t>
            </a:r>
            <a:endParaRPr sz="1800" b="0" i="0" u="none" strike="noStrike" cap="none" dirty="0">
              <a:solidFill>
                <a:srgbClr val="000000"/>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2000"/>
              <a:buFont typeface="Arial"/>
              <a:buNone/>
            </a:pPr>
            <a:r>
              <a:rPr lang="pt-BR" sz="1800" b="0" i="0" u="none" strike="noStrike" cap="none" dirty="0">
                <a:solidFill>
                  <a:srgbClr val="000000"/>
                </a:solidFill>
                <a:latin typeface="Helvetica Neue Light"/>
                <a:ea typeface="Helvetica Neue Light"/>
                <a:cs typeface="Helvetica Neue Light"/>
                <a:sym typeface="Helvetica Neue Light"/>
              </a:rPr>
              <a:t>Linguagem de Controle de Transações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7" name="Google Shape;227;p31"/>
          <p:cNvSpPr txBox="1"/>
          <p:nvPr/>
        </p:nvSpPr>
        <p:spPr>
          <a:xfrm>
            <a:off x="596400" y="360125"/>
            <a:ext cx="79512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CONCEITO</a:t>
            </a:r>
            <a:endParaRPr sz="1400" b="0" i="0" u="none" strike="noStrike" cap="none">
              <a:solidFill>
                <a:srgbClr val="000000"/>
              </a:solidFill>
              <a:latin typeface="Arial"/>
              <a:ea typeface="Arial"/>
              <a:cs typeface="Arial"/>
              <a:sym typeface="Arial"/>
            </a:endParaRPr>
          </a:p>
        </p:txBody>
      </p:sp>
      <p:sp>
        <p:nvSpPr>
          <p:cNvPr id="228" name="Google Shape;228;p31"/>
          <p:cNvSpPr txBox="1"/>
          <p:nvPr/>
        </p:nvSpPr>
        <p:spPr>
          <a:xfrm>
            <a:off x="596400" y="1863825"/>
            <a:ext cx="7951200" cy="1833300"/>
          </a:xfrm>
          <a:prstGeom prst="rect">
            <a:avLst/>
          </a:prstGeom>
          <a:noFill/>
          <a:ln>
            <a:noFill/>
          </a:ln>
        </p:spPr>
        <p:txBody>
          <a:bodyPr spcFirstLastPara="1" wrap="square" lIns="91425" tIns="91425" rIns="91425" bIns="91425" anchor="t" anchorCtr="0">
            <a:noAutofit/>
          </a:bodyPr>
          <a:lstStyle/>
          <a:p>
            <a:pPr marL="0" marR="38100" lvl="0" indent="0" algn="ctr" rtl="0">
              <a:lnSpc>
                <a:spcPct val="150000"/>
              </a:lnSpc>
              <a:spcBef>
                <a:spcPts val="0"/>
              </a:spcBef>
              <a:spcAft>
                <a:spcPts val="0"/>
              </a:spcAft>
              <a:buClr>
                <a:srgbClr val="000000"/>
              </a:buClr>
              <a:buSzPts val="1800"/>
              <a:buFont typeface="Arial"/>
              <a:buNone/>
            </a:pPr>
            <a:r>
              <a:rPr lang="pt-BR" sz="1800" b="0" i="0" u="none" strike="noStrike" cap="none">
                <a:solidFill>
                  <a:srgbClr val="222222"/>
                </a:solidFill>
                <a:latin typeface="Helvetica Neue Light"/>
                <a:ea typeface="Helvetica Neue Light"/>
                <a:cs typeface="Helvetica Neue Light"/>
                <a:sym typeface="Helvetica Neue Light"/>
              </a:rPr>
              <a:t>Os bancos de dados relacionais se baseiam no</a:t>
            </a:r>
            <a:r>
              <a:rPr lang="pt-BR" sz="1800" b="1" i="0" u="none" strike="noStrike" cap="none">
                <a:solidFill>
                  <a:srgbClr val="222222"/>
                </a:solidFill>
                <a:latin typeface="Helvetica Neue"/>
                <a:ea typeface="Helvetica Neue"/>
                <a:cs typeface="Helvetica Neue"/>
                <a:sym typeface="Helvetica Neue"/>
              </a:rPr>
              <a:t> </a:t>
            </a:r>
            <a:r>
              <a:rPr lang="pt-BR" sz="1800" b="1" i="0" u="none" strike="noStrike" cap="none">
                <a:solidFill>
                  <a:srgbClr val="222222"/>
                </a:solidFill>
                <a:highlight>
                  <a:srgbClr val="3CEFAB"/>
                </a:highlight>
                <a:latin typeface="Helvetica Neue"/>
                <a:ea typeface="Helvetica Neue"/>
                <a:cs typeface="Helvetica Neue"/>
                <a:sym typeface="Helvetica Neue"/>
              </a:rPr>
              <a:t>modelo relacional</a:t>
            </a:r>
            <a:r>
              <a:rPr lang="pt-BR" sz="1800" b="0" i="0" u="none" strike="noStrike" cap="none">
                <a:solidFill>
                  <a:srgbClr val="222222"/>
                </a:solidFill>
                <a:latin typeface="Helvetica Neue Light"/>
                <a:ea typeface="Helvetica Neue Light"/>
                <a:cs typeface="Helvetica Neue Light"/>
                <a:sym typeface="Helvetica Neue Light"/>
              </a:rPr>
              <a:t> e usam </a:t>
            </a:r>
            <a:r>
              <a:rPr lang="pt-BR" sz="1800" b="1" i="0" u="none" strike="noStrike" cap="none">
                <a:solidFill>
                  <a:srgbClr val="222222"/>
                </a:solidFill>
                <a:highlight>
                  <a:srgbClr val="3CEFAB"/>
                </a:highlight>
                <a:latin typeface="Helvetica Neue"/>
                <a:ea typeface="Helvetica Neue"/>
                <a:cs typeface="Helvetica Neue"/>
                <a:sym typeface="Helvetica Neue"/>
              </a:rPr>
              <a:t>tabelas</a:t>
            </a:r>
            <a:r>
              <a:rPr lang="pt-BR" sz="1800" b="0" i="0" u="none" strike="noStrike" cap="none">
                <a:solidFill>
                  <a:srgbClr val="222222"/>
                </a:solidFill>
                <a:latin typeface="Helvetica Neue Light"/>
                <a:ea typeface="Helvetica Neue Light"/>
                <a:cs typeface="Helvetica Neue Light"/>
                <a:sym typeface="Helvetica Neue Light"/>
              </a:rPr>
              <a:t> para representar os dados e as relações entre eles. </a:t>
            </a:r>
            <a:endParaRPr sz="1400" b="0" i="0" u="none" strike="noStrike" cap="none">
              <a:solidFill>
                <a:srgbClr val="000000"/>
              </a:solidFill>
              <a:latin typeface="Arial"/>
              <a:ea typeface="Arial"/>
              <a:cs typeface="Arial"/>
              <a:sym typeface="Arial"/>
            </a:endParaRPr>
          </a:p>
          <a:p>
            <a:pPr marL="0" marR="38100" lvl="0" indent="0" algn="ctr" rtl="0">
              <a:lnSpc>
                <a:spcPct val="150000"/>
              </a:lnSpc>
              <a:spcBef>
                <a:spcPts val="0"/>
              </a:spcBef>
              <a:spcAft>
                <a:spcPts val="0"/>
              </a:spcAft>
              <a:buClr>
                <a:srgbClr val="000000"/>
              </a:buClr>
              <a:buSzPts val="1100"/>
              <a:buFont typeface="Arial"/>
              <a:buNone/>
            </a:pPr>
            <a:r>
              <a:rPr lang="pt-BR" sz="1800" b="0" i="0" u="none" strike="noStrike" cap="none">
                <a:solidFill>
                  <a:srgbClr val="222222"/>
                </a:solidFill>
                <a:latin typeface="Helvetica Neue Light"/>
                <a:ea typeface="Helvetica Neue Light"/>
                <a:cs typeface="Helvetica Neue Light"/>
                <a:sym typeface="Helvetica Neue Light"/>
              </a:rPr>
              <a:t>É pouco frequente encontrar casos de uma DB com uma única tabela, mas, caso essa situação ocorra, é denominada </a:t>
            </a:r>
            <a:r>
              <a:rPr lang="pt-BR" sz="1800" b="1" i="0" u="none" strike="noStrike" cap="none">
                <a:solidFill>
                  <a:srgbClr val="222222"/>
                </a:solidFill>
                <a:highlight>
                  <a:srgbClr val="3CEFAB"/>
                </a:highlight>
                <a:latin typeface="Helvetica Neue"/>
                <a:ea typeface="Helvetica Neue"/>
                <a:cs typeface="Helvetica Neue"/>
                <a:sym typeface="Helvetica Neue"/>
              </a:rPr>
              <a:t>DB plana</a:t>
            </a:r>
            <a:r>
              <a:rPr lang="pt-BR" sz="1800" b="0" i="0" u="none" strike="noStrike" cap="none">
                <a:solidFill>
                  <a:srgbClr val="222222"/>
                </a:solidFill>
                <a:highlight>
                  <a:srgbClr val="3CEFAB"/>
                </a:highlight>
                <a:latin typeface="Helvetica Neue Light"/>
                <a:ea typeface="Helvetica Neue Light"/>
                <a:cs typeface="Helvetica Neue Light"/>
                <a:sym typeface="Helvetica Neue Light"/>
              </a:rPr>
              <a:t>.</a:t>
            </a:r>
            <a:endParaRPr sz="1800" b="0" i="0" u="none" strike="noStrike" cap="none">
              <a:solidFill>
                <a:srgbClr val="222222"/>
              </a:solidFill>
              <a:latin typeface="Helvetica Neue Light"/>
              <a:ea typeface="Helvetica Neue Light"/>
              <a:cs typeface="Helvetica Neue Light"/>
              <a:sym typeface="Helvetica Neue Light"/>
            </a:endParaRPr>
          </a:p>
        </p:txBody>
      </p:sp>
      <p:pic>
        <p:nvPicPr>
          <p:cNvPr id="229" name="Google Shape;229;p31"/>
          <p:cNvPicPr preferRelativeResize="0"/>
          <p:nvPr/>
        </p:nvPicPr>
        <p:blipFill rotWithShape="1">
          <a:blip r:embed="rId3">
            <a:alphaModFix/>
          </a:blip>
          <a:srcRect/>
          <a:stretch/>
        </p:blipFill>
        <p:spPr>
          <a:xfrm>
            <a:off x="375825" y="301125"/>
            <a:ext cx="989100" cy="9891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8"/>
                                        </p:tgtEl>
                                        <p:attrNameLst>
                                          <p:attrName>style.visibility</p:attrName>
                                        </p:attrNameLst>
                                      </p:cBhvr>
                                      <p:to>
                                        <p:strVal val="visible"/>
                                      </p:to>
                                    </p:set>
                                    <p:animEffect transition="in" filter="fade">
                                      <p:cBhvr>
                                        <p:cTn id="7" dur="1000"/>
                                        <p:tgtEl>
                                          <p:spTgt spid="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6" name="Google Shape;236;p32"/>
          <p:cNvSpPr txBox="1"/>
          <p:nvPr/>
        </p:nvSpPr>
        <p:spPr>
          <a:xfrm>
            <a:off x="-104503" y="218650"/>
            <a:ext cx="91440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BANCO DE DADOS PLANO</a:t>
            </a:r>
            <a:endParaRPr sz="1400" b="0" i="0" u="none" strike="noStrike" cap="none">
              <a:solidFill>
                <a:srgbClr val="000000"/>
              </a:solidFill>
              <a:latin typeface="Arial"/>
              <a:ea typeface="Arial"/>
              <a:cs typeface="Arial"/>
              <a:sym typeface="Arial"/>
            </a:endParaRPr>
          </a:p>
        </p:txBody>
      </p:sp>
      <p:sp>
        <p:nvSpPr>
          <p:cNvPr id="237" name="Google Shape;237;p32"/>
          <p:cNvSpPr txBox="1"/>
          <p:nvPr/>
        </p:nvSpPr>
        <p:spPr>
          <a:xfrm>
            <a:off x="4802450" y="1344750"/>
            <a:ext cx="3656400" cy="1227000"/>
          </a:xfrm>
          <a:prstGeom prst="rect">
            <a:avLst/>
          </a:prstGeom>
          <a:noFill/>
          <a:ln w="9525" cap="flat" cmpd="sng">
            <a:solidFill>
              <a:srgbClr val="3CEFAB"/>
            </a:solidFill>
            <a:prstDash val="solid"/>
            <a:round/>
            <a:headEnd type="none" w="sm" len="sm"/>
            <a:tailEnd type="none" w="sm" len="sm"/>
          </a:ln>
        </p:spPr>
        <p:txBody>
          <a:bodyPr spcFirstLastPara="1" wrap="square" lIns="91425" tIns="91425" rIns="91425" bIns="91425" anchor="t" anchorCtr="0">
            <a:noAutofit/>
          </a:bodyPr>
          <a:lstStyle/>
          <a:p>
            <a:pPr marL="0" marR="38100" lvl="0" indent="0" algn="ctr" rtl="0">
              <a:lnSpc>
                <a:spcPct val="150000"/>
              </a:lnSpc>
              <a:spcBef>
                <a:spcPts val="0"/>
              </a:spcBef>
              <a:spcAft>
                <a:spcPts val="0"/>
              </a:spcAft>
              <a:buClr>
                <a:srgbClr val="000000"/>
              </a:buClr>
              <a:buSzPts val="1100"/>
              <a:buFont typeface="Arial"/>
              <a:buNone/>
            </a:pPr>
            <a:r>
              <a:rPr lang="pt-BR" sz="1600" b="0" i="0" u="none" strike="noStrike" cap="none">
                <a:solidFill>
                  <a:srgbClr val="222222"/>
                </a:solidFill>
                <a:latin typeface="Helvetica Neue Light"/>
                <a:ea typeface="Helvetica Neue Light"/>
                <a:cs typeface="Helvetica Neue Light"/>
                <a:sym typeface="Helvetica Neue Light"/>
              </a:rPr>
              <a:t>Este é um exemplo de como as informações em um banco de dados plano são estruturadas.</a:t>
            </a:r>
            <a:endParaRPr sz="1400" b="0" i="0" u="none" strike="noStrike" cap="none">
              <a:solidFill>
                <a:srgbClr val="000000"/>
              </a:solidFill>
              <a:latin typeface="Arial"/>
              <a:ea typeface="Arial"/>
              <a:cs typeface="Arial"/>
              <a:sym typeface="Arial"/>
            </a:endParaRPr>
          </a:p>
        </p:txBody>
      </p:sp>
      <p:sp>
        <p:nvSpPr>
          <p:cNvPr id="238" name="Google Shape;238;p32"/>
          <p:cNvSpPr txBox="1"/>
          <p:nvPr/>
        </p:nvSpPr>
        <p:spPr>
          <a:xfrm>
            <a:off x="340850" y="3060100"/>
            <a:ext cx="8005708" cy="1599525"/>
          </a:xfrm>
          <a:prstGeom prst="rect">
            <a:avLst/>
          </a:prstGeom>
          <a:noFill/>
          <a:ln>
            <a:noFill/>
          </a:ln>
        </p:spPr>
        <p:txBody>
          <a:bodyPr spcFirstLastPara="1" wrap="square" lIns="91425" tIns="91425" rIns="91425" bIns="91425" anchor="t" anchorCtr="0">
            <a:noAutofit/>
          </a:bodyPr>
          <a:lstStyle/>
          <a:p>
            <a:pPr marL="0" marR="38100" lvl="0" indent="0" algn="ctr" rtl="0">
              <a:lnSpc>
                <a:spcPct val="150000"/>
              </a:lnSpc>
              <a:spcBef>
                <a:spcPts val="0"/>
              </a:spcBef>
              <a:spcAft>
                <a:spcPts val="0"/>
              </a:spcAft>
              <a:buClr>
                <a:srgbClr val="000000"/>
              </a:buClr>
              <a:buSzPts val="1100"/>
              <a:buFont typeface="Arial"/>
              <a:buNone/>
            </a:pPr>
            <a:r>
              <a:rPr lang="pt-BR" sz="1800" b="0" i="0" u="none" strike="noStrike" cap="none" dirty="0">
                <a:solidFill>
                  <a:srgbClr val="222222"/>
                </a:solidFill>
                <a:latin typeface="Helvetica Neue Light"/>
                <a:ea typeface="Helvetica Neue Light"/>
                <a:cs typeface="Helvetica Neue Light"/>
                <a:sym typeface="Helvetica Neue Light"/>
              </a:rPr>
              <a:t>Se pensamos em um projeto de grande porte, a redundância dos dados que encontramos na coluna </a:t>
            </a:r>
            <a:r>
              <a:rPr lang="pt-BR" sz="1800" b="1" i="0" u="none" strike="noStrike" cap="none" dirty="0">
                <a:solidFill>
                  <a:srgbClr val="222222"/>
                </a:solidFill>
                <a:latin typeface="Helvetica Neue"/>
                <a:ea typeface="Helvetica Neue"/>
                <a:cs typeface="Helvetica Neue"/>
                <a:sym typeface="Helvetica Neue"/>
              </a:rPr>
              <a:t>FORNECEDOR</a:t>
            </a:r>
            <a:r>
              <a:rPr lang="pt-BR" sz="1800" b="0" i="0" u="none" strike="noStrike" cap="none" dirty="0">
                <a:solidFill>
                  <a:srgbClr val="222222"/>
                </a:solidFill>
                <a:latin typeface="Helvetica Neue Light"/>
                <a:ea typeface="Helvetica Neue Light"/>
                <a:cs typeface="Helvetica Neue Light"/>
                <a:sym typeface="Helvetica Neue Light"/>
              </a:rPr>
              <a:t>, com o tempo, faria a DB ocupar mais espaço em disco e se tornaria lenta para a busca de informações ou navegação.</a:t>
            </a:r>
            <a:endParaRPr sz="1400" b="0" i="0" u="none" strike="noStrike" cap="none" dirty="0">
              <a:solidFill>
                <a:srgbClr val="000000"/>
              </a:solidFill>
              <a:latin typeface="Arial"/>
              <a:ea typeface="Arial"/>
              <a:cs typeface="Arial"/>
              <a:sym typeface="Arial"/>
            </a:endParaRPr>
          </a:p>
          <a:p>
            <a:pPr marL="0" marR="38100" lvl="0" indent="0" algn="l" rtl="0">
              <a:lnSpc>
                <a:spcPct val="128571"/>
              </a:lnSpc>
              <a:spcBef>
                <a:spcPts val="0"/>
              </a:spcBef>
              <a:spcAft>
                <a:spcPts val="0"/>
              </a:spcAft>
              <a:buClr>
                <a:srgbClr val="000000"/>
              </a:buClr>
              <a:buSzPts val="1100"/>
              <a:buFont typeface="Arial"/>
              <a:buNone/>
            </a:pPr>
            <a:endParaRPr sz="1800" b="0" i="0" u="none" strike="noStrike" cap="none" dirty="0">
              <a:solidFill>
                <a:srgbClr val="222222"/>
              </a:solidFill>
              <a:latin typeface="Helvetica Neue Light"/>
              <a:ea typeface="Helvetica Neue Light"/>
              <a:cs typeface="Helvetica Neue Light"/>
              <a:sym typeface="Helvetica Neue Light"/>
            </a:endParaRPr>
          </a:p>
        </p:txBody>
      </p:sp>
      <p:pic>
        <p:nvPicPr>
          <p:cNvPr id="239" name="Google Shape;239;p32"/>
          <p:cNvPicPr preferRelativeResize="0"/>
          <p:nvPr/>
        </p:nvPicPr>
        <p:blipFill rotWithShape="1">
          <a:blip r:embed="rId3">
            <a:alphaModFix/>
          </a:blip>
          <a:srcRect/>
          <a:stretch/>
        </p:blipFill>
        <p:spPr>
          <a:xfrm>
            <a:off x="8173000" y="201850"/>
            <a:ext cx="753075" cy="753075"/>
          </a:xfrm>
          <a:prstGeom prst="rect">
            <a:avLst/>
          </a:prstGeom>
          <a:noFill/>
          <a:ln>
            <a:noFill/>
          </a:ln>
        </p:spPr>
      </p:pic>
      <p:pic>
        <p:nvPicPr>
          <p:cNvPr id="240" name="Google Shape;240;p32"/>
          <p:cNvPicPr preferRelativeResize="0"/>
          <p:nvPr/>
        </p:nvPicPr>
        <p:blipFill rotWithShape="1">
          <a:blip r:embed="rId4">
            <a:alphaModFix/>
          </a:blip>
          <a:srcRect/>
          <a:stretch/>
        </p:blipFill>
        <p:spPr>
          <a:xfrm>
            <a:off x="340850" y="1123950"/>
            <a:ext cx="4229100" cy="1447800"/>
          </a:xfrm>
          <a:prstGeom prst="rect">
            <a:avLst/>
          </a:prstGeom>
          <a:noFill/>
          <a:ln w="127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fade">
                                      <p:cBhvr>
                                        <p:cTn id="7" dur="1000"/>
                                        <p:tgtEl>
                                          <p:spTgt spid="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7" name="Google Shape;247;p33"/>
          <p:cNvSpPr txBox="1"/>
          <p:nvPr/>
        </p:nvSpPr>
        <p:spPr>
          <a:xfrm>
            <a:off x="0" y="237700"/>
            <a:ext cx="91440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1" u="none" strike="noStrike" cap="none">
                <a:solidFill>
                  <a:srgbClr val="000000"/>
                </a:solidFill>
                <a:latin typeface="Anton"/>
                <a:ea typeface="Anton"/>
                <a:cs typeface="Anton"/>
                <a:sym typeface="Anton"/>
              </a:rPr>
              <a:t>BANCO DE DADOS RELACIONAL</a:t>
            </a:r>
            <a:endParaRPr sz="1400" b="0" i="0" u="none" strike="noStrike" cap="none">
              <a:solidFill>
                <a:srgbClr val="000000"/>
              </a:solidFill>
              <a:latin typeface="Arial"/>
              <a:ea typeface="Arial"/>
              <a:cs typeface="Arial"/>
              <a:sym typeface="Arial"/>
            </a:endParaRPr>
          </a:p>
        </p:txBody>
      </p:sp>
      <p:sp>
        <p:nvSpPr>
          <p:cNvPr id="248" name="Google Shape;248;p33"/>
          <p:cNvSpPr txBox="1"/>
          <p:nvPr/>
        </p:nvSpPr>
        <p:spPr>
          <a:xfrm>
            <a:off x="6516450" y="1285875"/>
            <a:ext cx="2238000" cy="1170900"/>
          </a:xfrm>
          <a:prstGeom prst="rect">
            <a:avLst/>
          </a:prstGeom>
          <a:noFill/>
          <a:ln w="9525" cap="flat" cmpd="sng">
            <a:solidFill>
              <a:srgbClr val="3CEFAB"/>
            </a:solidFill>
            <a:prstDash val="solid"/>
            <a:round/>
            <a:headEnd type="none" w="sm" len="sm"/>
            <a:tailEnd type="none" w="sm" len="sm"/>
          </a:ln>
        </p:spPr>
        <p:txBody>
          <a:bodyPr spcFirstLastPara="1" wrap="square" lIns="91425" tIns="91425" rIns="91425" bIns="91425" anchor="ctr" anchorCtr="0">
            <a:noAutofit/>
          </a:bodyPr>
          <a:lstStyle/>
          <a:p>
            <a:pPr marL="0" marR="38100" lvl="0" indent="0" algn="ctr" rtl="0">
              <a:lnSpc>
                <a:spcPct val="150000"/>
              </a:lnSpc>
              <a:spcBef>
                <a:spcPts val="0"/>
              </a:spcBef>
              <a:spcAft>
                <a:spcPts val="0"/>
              </a:spcAft>
              <a:buClr>
                <a:srgbClr val="000000"/>
              </a:buClr>
              <a:buSzPts val="1100"/>
              <a:buFont typeface="Arial"/>
              <a:buNone/>
            </a:pPr>
            <a:r>
              <a:rPr lang="pt-BR" sz="1600" b="0" i="0" u="none" strike="noStrike" cap="none">
                <a:solidFill>
                  <a:srgbClr val="222222"/>
                </a:solidFill>
                <a:latin typeface="Helvetica Neue Light"/>
                <a:ea typeface="Helvetica Neue Light"/>
                <a:cs typeface="Helvetica Neue Light"/>
                <a:sym typeface="Helvetica Neue Light"/>
              </a:rPr>
              <a:t>Exemplo de dados corretamente normalizados.</a:t>
            </a:r>
            <a:endParaRPr sz="1400" b="0" i="0" u="none" strike="noStrike" cap="none">
              <a:solidFill>
                <a:srgbClr val="000000"/>
              </a:solidFill>
              <a:latin typeface="Arial"/>
              <a:ea typeface="Arial"/>
              <a:cs typeface="Arial"/>
              <a:sym typeface="Arial"/>
            </a:endParaRPr>
          </a:p>
        </p:txBody>
      </p:sp>
      <p:sp>
        <p:nvSpPr>
          <p:cNvPr id="249" name="Google Shape;249;p33"/>
          <p:cNvSpPr txBox="1"/>
          <p:nvPr/>
        </p:nvSpPr>
        <p:spPr>
          <a:xfrm>
            <a:off x="365250" y="3561400"/>
            <a:ext cx="8389200" cy="1170900"/>
          </a:xfrm>
          <a:prstGeom prst="rect">
            <a:avLst/>
          </a:prstGeom>
          <a:noFill/>
          <a:ln>
            <a:noFill/>
          </a:ln>
        </p:spPr>
        <p:txBody>
          <a:bodyPr spcFirstLastPara="1" wrap="square" lIns="91425" tIns="91425" rIns="91425" bIns="91425" anchor="t" anchorCtr="0">
            <a:noAutofit/>
          </a:bodyPr>
          <a:lstStyle/>
          <a:p>
            <a:pPr marL="0" marR="38100" lvl="0" indent="0" algn="l" rtl="0">
              <a:lnSpc>
                <a:spcPct val="128571"/>
              </a:lnSpc>
              <a:spcBef>
                <a:spcPts val="0"/>
              </a:spcBef>
              <a:spcAft>
                <a:spcPts val="0"/>
              </a:spcAft>
              <a:buClr>
                <a:schemeClr val="dk1"/>
              </a:buClr>
              <a:buSzPts val="1100"/>
              <a:buFont typeface="Arial"/>
              <a:buNone/>
            </a:pPr>
            <a:r>
              <a:rPr lang="pt-BR" sz="1800" b="0" i="0" u="none" strike="noStrike" cap="none">
                <a:solidFill>
                  <a:srgbClr val="222222"/>
                </a:solidFill>
                <a:latin typeface="Helvetica Neue Light"/>
                <a:ea typeface="Helvetica Neue Light"/>
                <a:cs typeface="Helvetica Neue Light"/>
                <a:sym typeface="Helvetica Neue Light"/>
              </a:rPr>
              <a:t>Para transformar o banco de dados plano em um banco de dados relacional, esta seria uma forma muito mais correta de “normalizar” a informação que representamos.</a:t>
            </a:r>
            <a:endParaRPr sz="1800" b="0" i="0" u="none" strike="noStrike" cap="none">
              <a:solidFill>
                <a:srgbClr val="222222"/>
              </a:solidFill>
              <a:latin typeface="Helvetica Neue Light"/>
              <a:ea typeface="Helvetica Neue Light"/>
              <a:cs typeface="Helvetica Neue Light"/>
              <a:sym typeface="Helvetica Neue Light"/>
            </a:endParaRPr>
          </a:p>
        </p:txBody>
      </p:sp>
      <p:pic>
        <p:nvPicPr>
          <p:cNvPr id="250" name="Google Shape;250;p33"/>
          <p:cNvPicPr preferRelativeResize="0"/>
          <p:nvPr/>
        </p:nvPicPr>
        <p:blipFill rotWithShape="1">
          <a:blip r:embed="rId3">
            <a:alphaModFix/>
          </a:blip>
          <a:srcRect/>
          <a:stretch/>
        </p:blipFill>
        <p:spPr>
          <a:xfrm>
            <a:off x="8173000" y="201850"/>
            <a:ext cx="753075" cy="753075"/>
          </a:xfrm>
          <a:prstGeom prst="rect">
            <a:avLst/>
          </a:prstGeom>
          <a:noFill/>
          <a:ln>
            <a:noFill/>
          </a:ln>
        </p:spPr>
      </p:pic>
      <p:pic>
        <p:nvPicPr>
          <p:cNvPr id="251" name="Google Shape;251;p33"/>
          <p:cNvPicPr preferRelativeResize="0"/>
          <p:nvPr/>
        </p:nvPicPr>
        <p:blipFill rotWithShape="1">
          <a:blip r:embed="rId4">
            <a:alphaModFix/>
          </a:blip>
          <a:srcRect/>
          <a:stretch/>
        </p:blipFill>
        <p:spPr>
          <a:xfrm>
            <a:off x="152400" y="1159400"/>
            <a:ext cx="6214625" cy="1973375"/>
          </a:xfrm>
          <a:prstGeom prst="rect">
            <a:avLst/>
          </a:prstGeom>
          <a:noFill/>
          <a:ln w="12700" cap="flat" cmpd="sng">
            <a:solidFill>
              <a:srgbClr val="000000"/>
            </a:solidFill>
            <a:prstDash val="solid"/>
            <a:miter lim="8000"/>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1000"/>
                                        <p:tgtEl>
                                          <p:spTgt spid="2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9"/>
                                        </p:tgtEl>
                                        <p:attrNameLst>
                                          <p:attrName>style.visibility</p:attrName>
                                        </p:attrNameLst>
                                      </p:cBhvr>
                                      <p:to>
                                        <p:strVal val="visible"/>
                                      </p:to>
                                    </p:set>
                                    <p:animEffect transition="in" filter="fade">
                                      <p:cBhvr>
                                        <p:cTn id="12" dur="1000"/>
                                        <p:tgtEl>
                                          <p:spTgt spid="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8" name="Google Shape;258;p34"/>
          <p:cNvSpPr txBox="1"/>
          <p:nvPr/>
        </p:nvSpPr>
        <p:spPr>
          <a:xfrm>
            <a:off x="847188" y="1521550"/>
            <a:ext cx="7917600" cy="753000"/>
          </a:xfrm>
          <a:prstGeom prst="rect">
            <a:avLst/>
          </a:prstGeom>
          <a:noFill/>
          <a:ln>
            <a:noFill/>
          </a:ln>
        </p:spPr>
        <p:txBody>
          <a:bodyPr spcFirstLastPara="1" wrap="square" lIns="91425" tIns="91425" rIns="91425" bIns="91425" anchor="ctr" anchorCtr="0">
            <a:noAutofit/>
          </a:bodyPr>
          <a:lstStyle/>
          <a:p>
            <a:pPr marL="457200" marR="0" lvl="0" indent="0" algn="l" rtl="0">
              <a:lnSpc>
                <a:spcPct val="115000"/>
              </a:lnSpc>
              <a:spcBef>
                <a:spcPts val="1400"/>
              </a:spcBef>
              <a:spcAft>
                <a:spcPts val="0"/>
              </a:spcAft>
              <a:buClr>
                <a:srgbClr val="000000"/>
              </a:buClr>
              <a:buSzPts val="1800"/>
              <a:buFont typeface="Arial"/>
              <a:buNone/>
            </a:pPr>
            <a:r>
              <a:rPr lang="pt-BR" sz="1800" b="0" i="0" u="none" strike="noStrike" cap="none">
                <a:solidFill>
                  <a:srgbClr val="222222"/>
                </a:solidFill>
                <a:latin typeface="Helvetica Neue Light"/>
                <a:ea typeface="Helvetica Neue Light"/>
                <a:cs typeface="Helvetica Neue Light"/>
                <a:sym typeface="Helvetica Neue Light"/>
              </a:rPr>
              <a:t>Evita dados duplicados.</a:t>
            </a:r>
            <a:endParaRPr sz="1800" b="0" i="0" u="none" strike="noStrike" cap="none">
              <a:solidFill>
                <a:srgbClr val="222222"/>
              </a:solidFill>
              <a:latin typeface="Helvetica Neue Light"/>
              <a:ea typeface="Helvetica Neue Light"/>
              <a:cs typeface="Helvetica Neue Light"/>
              <a:sym typeface="Helvetica Neue Light"/>
            </a:endParaRPr>
          </a:p>
        </p:txBody>
      </p:sp>
      <p:sp>
        <p:nvSpPr>
          <p:cNvPr id="259" name="Google Shape;259;p34"/>
          <p:cNvSpPr txBox="1"/>
          <p:nvPr/>
        </p:nvSpPr>
        <p:spPr>
          <a:xfrm>
            <a:off x="1661750" y="236425"/>
            <a:ext cx="6068100" cy="710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600"/>
              <a:buFont typeface="Arial"/>
              <a:buNone/>
            </a:pPr>
            <a:r>
              <a:rPr lang="pt-BR" sz="3600" b="0" i="1" u="none" strike="noStrike" cap="none">
                <a:solidFill>
                  <a:srgbClr val="000000"/>
                </a:solidFill>
                <a:latin typeface="Anton"/>
                <a:ea typeface="Anton"/>
                <a:cs typeface="Anton"/>
                <a:sym typeface="Anton"/>
              </a:rPr>
              <a:t>Vantagens</a:t>
            </a:r>
            <a:endParaRPr sz="3600" b="0" i="0" u="none" strike="noStrike" cap="none">
              <a:solidFill>
                <a:srgbClr val="000000"/>
              </a:solidFill>
              <a:latin typeface="Arial"/>
              <a:ea typeface="Arial"/>
              <a:cs typeface="Arial"/>
              <a:sym typeface="Arial"/>
            </a:endParaRPr>
          </a:p>
        </p:txBody>
      </p:sp>
      <p:sp>
        <p:nvSpPr>
          <p:cNvPr id="260" name="Google Shape;260;p34"/>
          <p:cNvSpPr txBox="1"/>
          <p:nvPr/>
        </p:nvSpPr>
        <p:spPr>
          <a:xfrm>
            <a:off x="847188" y="2347363"/>
            <a:ext cx="7917600" cy="753000"/>
          </a:xfrm>
          <a:prstGeom prst="rect">
            <a:avLst/>
          </a:prstGeom>
          <a:noFill/>
          <a:ln>
            <a:noFill/>
          </a:ln>
        </p:spPr>
        <p:txBody>
          <a:bodyPr spcFirstLastPara="1" wrap="square" lIns="91425" tIns="91425" rIns="91425" bIns="91425" anchor="ctr" anchorCtr="0">
            <a:noAutofit/>
          </a:bodyPr>
          <a:lstStyle/>
          <a:p>
            <a:pPr marL="457200" marR="0" lvl="0" indent="0" algn="l" rtl="0">
              <a:lnSpc>
                <a:spcPct val="115000"/>
              </a:lnSpc>
              <a:spcBef>
                <a:spcPts val="1400"/>
              </a:spcBef>
              <a:spcAft>
                <a:spcPts val="0"/>
              </a:spcAft>
              <a:buClr>
                <a:srgbClr val="000000"/>
              </a:buClr>
              <a:buSzPts val="1800"/>
              <a:buFont typeface="Arial"/>
              <a:buNone/>
            </a:pPr>
            <a:r>
              <a:rPr lang="pt-BR" sz="1800" b="0" i="0" u="none" strike="noStrike" cap="none">
                <a:solidFill>
                  <a:srgbClr val="222222"/>
                </a:solidFill>
                <a:latin typeface="Helvetica Neue Light"/>
                <a:ea typeface="Helvetica Neue Light"/>
                <a:cs typeface="Helvetica Neue Light"/>
                <a:sym typeface="Helvetica Neue Light"/>
              </a:rPr>
              <a:t>Otimiza o espaço de armazenamento.</a:t>
            </a:r>
            <a:endParaRPr sz="1800" b="0" i="0" u="none" strike="noStrike" cap="none">
              <a:solidFill>
                <a:srgbClr val="222222"/>
              </a:solidFill>
              <a:latin typeface="Helvetica Neue Light"/>
              <a:ea typeface="Helvetica Neue Light"/>
              <a:cs typeface="Helvetica Neue Light"/>
              <a:sym typeface="Helvetica Neue Light"/>
            </a:endParaRPr>
          </a:p>
        </p:txBody>
      </p:sp>
      <p:sp>
        <p:nvSpPr>
          <p:cNvPr id="261" name="Google Shape;261;p34"/>
          <p:cNvSpPr txBox="1"/>
          <p:nvPr/>
        </p:nvSpPr>
        <p:spPr>
          <a:xfrm>
            <a:off x="847188" y="3173175"/>
            <a:ext cx="7917600" cy="753000"/>
          </a:xfrm>
          <a:prstGeom prst="rect">
            <a:avLst/>
          </a:prstGeom>
          <a:noFill/>
          <a:ln>
            <a:noFill/>
          </a:ln>
        </p:spPr>
        <p:txBody>
          <a:bodyPr spcFirstLastPara="1" wrap="square" lIns="91425" tIns="91425" rIns="91425" bIns="91425" anchor="ctr" anchorCtr="0">
            <a:noAutofit/>
          </a:bodyPr>
          <a:lstStyle/>
          <a:p>
            <a:pPr marL="457200" marR="0" lvl="0" indent="0" algn="l" rtl="0">
              <a:lnSpc>
                <a:spcPct val="115000"/>
              </a:lnSpc>
              <a:spcBef>
                <a:spcPts val="1400"/>
              </a:spcBef>
              <a:spcAft>
                <a:spcPts val="0"/>
              </a:spcAft>
              <a:buClr>
                <a:srgbClr val="000000"/>
              </a:buClr>
              <a:buSzPts val="1800"/>
              <a:buFont typeface="Arial"/>
              <a:buNone/>
            </a:pPr>
            <a:r>
              <a:rPr lang="pt-BR" sz="1800" b="0" i="0" u="none" strike="noStrike" cap="none">
                <a:solidFill>
                  <a:srgbClr val="222222"/>
                </a:solidFill>
                <a:latin typeface="Helvetica Neue Light"/>
                <a:ea typeface="Helvetica Neue Light"/>
                <a:cs typeface="Helvetica Neue Light"/>
                <a:sym typeface="Helvetica Neue Light"/>
              </a:rPr>
              <a:t>Reduz a complexidade do uso das tabelas.</a:t>
            </a:r>
            <a:endParaRPr sz="1800" b="0" i="0" u="none" strike="noStrike" cap="none">
              <a:solidFill>
                <a:srgbClr val="222222"/>
              </a:solidFill>
              <a:latin typeface="Helvetica Neue Light"/>
              <a:ea typeface="Helvetica Neue Light"/>
              <a:cs typeface="Helvetica Neue Light"/>
              <a:sym typeface="Helvetica Neue Light"/>
            </a:endParaRPr>
          </a:p>
        </p:txBody>
      </p:sp>
      <p:sp>
        <p:nvSpPr>
          <p:cNvPr id="262" name="Google Shape;262;p34"/>
          <p:cNvSpPr txBox="1"/>
          <p:nvPr/>
        </p:nvSpPr>
        <p:spPr>
          <a:xfrm>
            <a:off x="652863" y="1645188"/>
            <a:ext cx="621900" cy="683234"/>
          </a:xfrm>
          <a:prstGeom prst="rect">
            <a:avLst/>
          </a:prstGeom>
          <a:noFill/>
          <a:ln>
            <a:noFill/>
          </a:ln>
        </p:spPr>
        <p:txBody>
          <a:bodyPr spcFirstLastPara="1" wrap="square" lIns="91425" tIns="91425" rIns="91425" bIns="91425" anchor="t" anchorCtr="0">
            <a:spAutoFit/>
          </a:bodyPr>
          <a:lstStyle/>
          <a:p>
            <a:pPr marL="0" marR="0" lvl="0" indent="0" algn="ctr" rtl="0">
              <a:lnSpc>
                <a:spcPct val="180000"/>
              </a:lnSpc>
              <a:spcBef>
                <a:spcPts val="0"/>
              </a:spcBef>
              <a:spcAft>
                <a:spcPts val="0"/>
              </a:spcAft>
              <a:buClr>
                <a:srgbClr val="000000"/>
              </a:buClr>
              <a:buSzPts val="1800"/>
              <a:buFont typeface="Arial"/>
              <a:buNone/>
            </a:pPr>
            <a:r>
              <a:rPr lang="pt-BR" sz="1800" b="0" i="0" u="none" strike="noStrike" cap="none">
                <a:solidFill>
                  <a:srgbClr val="444444"/>
                </a:solidFill>
                <a:highlight>
                  <a:schemeClr val="lt1"/>
                </a:highlight>
                <a:latin typeface="Helvetica Neue Light"/>
                <a:ea typeface="Helvetica Neue Light"/>
                <a:cs typeface="Helvetica Neue Light"/>
                <a:sym typeface="Helvetica Neue Light"/>
              </a:rPr>
              <a:t>👉</a:t>
            </a:r>
            <a:endParaRPr sz="1400" b="0" i="0" u="none" strike="noStrike" cap="none">
              <a:solidFill>
                <a:srgbClr val="000000"/>
              </a:solidFill>
              <a:latin typeface="Arial"/>
              <a:ea typeface="Arial"/>
              <a:cs typeface="Arial"/>
              <a:sym typeface="Arial"/>
            </a:endParaRPr>
          </a:p>
        </p:txBody>
      </p:sp>
      <p:sp>
        <p:nvSpPr>
          <p:cNvPr id="263" name="Google Shape;263;p34"/>
          <p:cNvSpPr txBox="1"/>
          <p:nvPr/>
        </p:nvSpPr>
        <p:spPr>
          <a:xfrm>
            <a:off x="677463" y="2493000"/>
            <a:ext cx="572700" cy="683234"/>
          </a:xfrm>
          <a:prstGeom prst="rect">
            <a:avLst/>
          </a:prstGeom>
          <a:noFill/>
          <a:ln>
            <a:noFill/>
          </a:ln>
        </p:spPr>
        <p:txBody>
          <a:bodyPr spcFirstLastPara="1" wrap="square" lIns="91425" tIns="91425" rIns="91425" bIns="91425" anchor="t" anchorCtr="0">
            <a:spAutoFit/>
          </a:bodyPr>
          <a:lstStyle/>
          <a:p>
            <a:pPr marL="0" marR="0" lvl="0" indent="0" algn="ctr" rtl="0">
              <a:lnSpc>
                <a:spcPct val="180000"/>
              </a:lnSpc>
              <a:spcBef>
                <a:spcPts val="0"/>
              </a:spcBef>
              <a:spcAft>
                <a:spcPts val="0"/>
              </a:spcAft>
              <a:buClr>
                <a:srgbClr val="000000"/>
              </a:buClr>
              <a:buSzPts val="1800"/>
              <a:buFont typeface="Arial"/>
              <a:buNone/>
            </a:pPr>
            <a:r>
              <a:rPr lang="pt-BR" sz="1800" b="0" i="0" u="none" strike="noStrike" cap="none">
                <a:solidFill>
                  <a:srgbClr val="444444"/>
                </a:solidFill>
                <a:highlight>
                  <a:schemeClr val="lt1"/>
                </a:highlight>
                <a:latin typeface="Helvetica Neue Light"/>
                <a:ea typeface="Helvetica Neue Light"/>
                <a:cs typeface="Helvetica Neue Light"/>
                <a:sym typeface="Helvetica Neue Light"/>
              </a:rPr>
              <a:t>👉</a:t>
            </a:r>
            <a:endParaRPr sz="1400" b="0" i="0" u="none" strike="noStrike" cap="none">
              <a:solidFill>
                <a:srgbClr val="000000"/>
              </a:solidFill>
              <a:latin typeface="Arial"/>
              <a:ea typeface="Arial"/>
              <a:cs typeface="Arial"/>
              <a:sym typeface="Arial"/>
            </a:endParaRPr>
          </a:p>
        </p:txBody>
      </p:sp>
      <p:sp>
        <p:nvSpPr>
          <p:cNvPr id="264" name="Google Shape;264;p34"/>
          <p:cNvSpPr txBox="1"/>
          <p:nvPr/>
        </p:nvSpPr>
        <p:spPr>
          <a:xfrm>
            <a:off x="603213" y="3340850"/>
            <a:ext cx="721200" cy="683234"/>
          </a:xfrm>
          <a:prstGeom prst="rect">
            <a:avLst/>
          </a:prstGeom>
          <a:noFill/>
          <a:ln>
            <a:noFill/>
          </a:ln>
        </p:spPr>
        <p:txBody>
          <a:bodyPr spcFirstLastPara="1" wrap="square" lIns="91425" tIns="91425" rIns="91425" bIns="91425" anchor="t" anchorCtr="0">
            <a:spAutoFit/>
          </a:bodyPr>
          <a:lstStyle/>
          <a:p>
            <a:pPr marL="0" marR="0" lvl="0" indent="0" algn="ctr" rtl="0">
              <a:lnSpc>
                <a:spcPct val="180000"/>
              </a:lnSpc>
              <a:spcBef>
                <a:spcPts val="0"/>
              </a:spcBef>
              <a:spcAft>
                <a:spcPts val="0"/>
              </a:spcAft>
              <a:buClr>
                <a:srgbClr val="000000"/>
              </a:buClr>
              <a:buSzPts val="1800"/>
              <a:buFont typeface="Arial"/>
              <a:buNone/>
            </a:pPr>
            <a:r>
              <a:rPr lang="pt-BR" sz="1800" b="0" i="0" u="none" strike="noStrike" cap="none">
                <a:solidFill>
                  <a:srgbClr val="444444"/>
                </a:solidFill>
                <a:highlight>
                  <a:schemeClr val="lt1"/>
                </a:highlight>
                <a:latin typeface="Helvetica Neue Light"/>
                <a:ea typeface="Helvetica Neue Light"/>
                <a:cs typeface="Helvetica Neue Light"/>
                <a:sym typeface="Helvetica Neue Light"/>
              </a:rPr>
              <a:t>👉</a:t>
            </a:r>
            <a:endParaRPr sz="1400" b="0" i="0" u="none" strike="noStrike" cap="none">
              <a:solidFill>
                <a:srgbClr val="000000"/>
              </a:solidFill>
              <a:latin typeface="Arial"/>
              <a:ea typeface="Arial"/>
              <a:cs typeface="Arial"/>
              <a:sym typeface="Arial"/>
            </a:endParaRPr>
          </a:p>
        </p:txBody>
      </p:sp>
      <p:pic>
        <p:nvPicPr>
          <p:cNvPr id="265" name="Google Shape;265;p34"/>
          <p:cNvPicPr preferRelativeResize="0"/>
          <p:nvPr/>
        </p:nvPicPr>
        <p:blipFill rotWithShape="1">
          <a:blip r:embed="rId3">
            <a:alphaModFix/>
          </a:blip>
          <a:srcRect/>
          <a:stretch/>
        </p:blipFill>
        <p:spPr>
          <a:xfrm>
            <a:off x="328650" y="255325"/>
            <a:ext cx="672300" cy="672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1000"/>
                                        <p:tgtEl>
                                          <p:spTgt spid="2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0"/>
                                        </p:tgtEl>
                                        <p:attrNameLst>
                                          <p:attrName>style.visibility</p:attrName>
                                        </p:attrNameLst>
                                      </p:cBhvr>
                                      <p:to>
                                        <p:strVal val="visible"/>
                                      </p:to>
                                    </p:set>
                                    <p:animEffect transition="in" filter="fade">
                                      <p:cBhvr>
                                        <p:cTn id="12" dur="1000"/>
                                        <p:tgtEl>
                                          <p:spTgt spid="2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1"/>
                                        </p:tgtEl>
                                        <p:attrNameLst>
                                          <p:attrName>style.visibility</p:attrName>
                                        </p:attrNameLst>
                                      </p:cBhvr>
                                      <p:to>
                                        <p:strVal val="visible"/>
                                      </p:to>
                                    </p:set>
                                    <p:animEffect transition="in" filter="fade">
                                      <p:cBhvr>
                                        <p:cTn id="17" dur="10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1"/>
        <p:cNvGrpSpPr/>
        <p:nvPr/>
      </p:nvGrpSpPr>
      <p:grpSpPr>
        <a:xfrm>
          <a:off x="0" y="0"/>
          <a:ext cx="0" cy="0"/>
          <a:chOff x="0" y="0"/>
          <a:chExt cx="0" cy="0"/>
        </a:xfrm>
      </p:grpSpPr>
      <p:sp>
        <p:nvSpPr>
          <p:cNvPr id="662" name="Google Shape;662;p63"/>
          <p:cNvSpPr txBox="1"/>
          <p:nvPr/>
        </p:nvSpPr>
        <p:spPr>
          <a:xfrm>
            <a:off x="3042552" y="1880499"/>
            <a:ext cx="2804700" cy="1129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a:buNone/>
            </a:pPr>
            <a:r>
              <a:rPr lang="es-AR" sz="4000" b="0" i="1" u="none" strike="noStrike" cap="none" dirty="0">
                <a:solidFill>
                  <a:srgbClr val="7030A0"/>
                </a:solidFill>
                <a:latin typeface="Anton"/>
                <a:ea typeface="Anton"/>
                <a:cs typeface="Anton"/>
                <a:sym typeface="Anton"/>
              </a:rPr>
              <a:t>PERGUNTAS?</a:t>
            </a:r>
            <a:endParaRPr sz="4000" b="0" i="1" u="none" strike="noStrike" cap="none" dirty="0">
              <a:solidFill>
                <a:srgbClr val="7030A0"/>
              </a:solidFill>
              <a:latin typeface="Anton"/>
              <a:ea typeface="Anton"/>
              <a:cs typeface="Anton"/>
              <a:sym typeface="Anton"/>
            </a:endParaRPr>
          </a:p>
        </p:txBody>
      </p:sp>
    </p:spTree>
    <p:extLst>
      <p:ext uri="{BB962C8B-B14F-4D97-AF65-F5344CB8AC3E}">
        <p14:creationId xmlns:p14="http://schemas.microsoft.com/office/powerpoint/2010/main" val="4332189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5"/>
        <p:cNvGrpSpPr/>
        <p:nvPr/>
      </p:nvGrpSpPr>
      <p:grpSpPr>
        <a:xfrm>
          <a:off x="0" y="0"/>
          <a:ext cx="0" cy="0"/>
          <a:chOff x="0" y="0"/>
          <a:chExt cx="0" cy="0"/>
        </a:xfrm>
      </p:grpSpPr>
      <p:sp>
        <p:nvSpPr>
          <p:cNvPr id="716" name="Google Shape;716;p70"/>
          <p:cNvSpPr txBox="1"/>
          <p:nvPr/>
        </p:nvSpPr>
        <p:spPr>
          <a:xfrm>
            <a:off x="1956450" y="1995582"/>
            <a:ext cx="5231100" cy="989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s-AR" sz="4800" b="0" i="1" u="none" strike="noStrike" cap="none" dirty="0">
                <a:solidFill>
                  <a:srgbClr val="7030A0"/>
                </a:solidFill>
                <a:latin typeface="Anton"/>
                <a:ea typeface="Anton"/>
                <a:cs typeface="Anton"/>
                <a:sym typeface="Anton"/>
              </a:rPr>
              <a:t>MUITO OBRIGADA!</a:t>
            </a:r>
            <a:endParaRPr sz="4800" b="0" i="1" u="none" strike="noStrike" cap="none" dirty="0">
              <a:solidFill>
                <a:srgbClr val="7030A0"/>
              </a:solidFill>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2"/>
          <p:cNvSpPr txBox="1"/>
          <p:nvPr/>
        </p:nvSpPr>
        <p:spPr>
          <a:xfrm>
            <a:off x="325300" y="1333367"/>
            <a:ext cx="8609700" cy="3609900"/>
          </a:xfrm>
          <a:prstGeom prst="rect">
            <a:avLst/>
          </a:prstGeom>
          <a:noFill/>
          <a:ln>
            <a:noFill/>
          </a:ln>
        </p:spPr>
        <p:txBody>
          <a:bodyPr spcFirstLastPara="1" wrap="square" lIns="91425" tIns="91425" rIns="91425" bIns="91425" anchor="t" anchorCtr="0">
            <a:noAutofit/>
          </a:bodyPr>
          <a:lstStyle/>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a:solidFill>
                  <a:schemeClr val="dk1"/>
                </a:solidFill>
                <a:latin typeface="Helvetica Neue Light"/>
                <a:ea typeface="Helvetica Neue Light"/>
                <a:cs typeface="Helvetica Neue Light"/>
                <a:sym typeface="Helvetica Neue Light"/>
              </a:rPr>
              <a:t>Invista em ti </a:t>
            </a:r>
            <a:r>
              <a:rPr lang="es-AR" sz="1500" dirty="0" err="1">
                <a:solidFill>
                  <a:schemeClr val="dk1"/>
                </a:solidFill>
                <a:latin typeface="Helvetica Neue Light"/>
                <a:ea typeface="Helvetica Neue Light"/>
                <a:cs typeface="Helvetica Neue Light"/>
                <a:sym typeface="Helvetica Neue Light"/>
              </a:rPr>
              <a:t>próprio</a:t>
            </a:r>
            <a:r>
              <a:rPr lang="es-AR" sz="1500" dirty="0">
                <a:solidFill>
                  <a:schemeClr val="dk1"/>
                </a:solidFill>
                <a:latin typeface="Helvetica Neue Light"/>
                <a:ea typeface="Helvetica Neue Light"/>
                <a:cs typeface="Helvetica Neue Light"/>
                <a:sym typeface="Helvetica Neue Light"/>
              </a:rPr>
              <a:t>. Se </a:t>
            </a:r>
            <a:r>
              <a:rPr lang="es-AR" sz="1500" dirty="0" err="1">
                <a:solidFill>
                  <a:schemeClr val="dk1"/>
                </a:solidFill>
                <a:latin typeface="Helvetica Neue Light"/>
                <a:ea typeface="Helvetica Neue Light"/>
                <a:cs typeface="Helvetica Neue Light"/>
                <a:sym typeface="Helvetica Neue Light"/>
              </a:rPr>
              <a:t>sobrou</a:t>
            </a:r>
            <a:r>
              <a:rPr lang="es-AR" sz="1500" dirty="0">
                <a:solidFill>
                  <a:schemeClr val="dk1"/>
                </a:solidFill>
                <a:latin typeface="Helvetica Neue Light"/>
                <a:ea typeface="Helvetica Neue Light"/>
                <a:cs typeface="Helvetica Neue Light"/>
                <a:sym typeface="Helvetica Neue Light"/>
              </a:rPr>
              <a:t> tempo </a:t>
            </a:r>
            <a:r>
              <a:rPr lang="es-AR" sz="1500" dirty="0" err="1">
                <a:solidFill>
                  <a:schemeClr val="dk1"/>
                </a:solidFill>
                <a:latin typeface="Helvetica Neue Light"/>
                <a:ea typeface="Helvetica Neue Light"/>
                <a:cs typeface="Helvetica Neue Light"/>
                <a:sym typeface="Helvetica Neue Light"/>
              </a:rPr>
              <a:t>na</a:t>
            </a:r>
            <a:r>
              <a:rPr lang="es-AR" sz="1500" dirty="0">
                <a:solidFill>
                  <a:schemeClr val="dk1"/>
                </a:solidFill>
                <a:latin typeface="Helvetica Neue Light"/>
                <a:ea typeface="Helvetica Neue Light"/>
                <a:cs typeface="Helvetica Neue Light"/>
                <a:sym typeface="Helvetica Neue Light"/>
              </a:rPr>
              <a:t> semana, </a:t>
            </a:r>
            <a:r>
              <a:rPr lang="es-AR" sz="1500" dirty="0" err="1">
                <a:solidFill>
                  <a:schemeClr val="dk1"/>
                </a:solidFill>
                <a:latin typeface="Helvetica Neue Light"/>
                <a:ea typeface="Helvetica Neue Light"/>
                <a:cs typeface="Helvetica Neue Light"/>
                <a:sym typeface="Helvetica Neue Light"/>
              </a:rPr>
              <a:t>leia</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materiais</a:t>
            </a:r>
            <a:r>
              <a:rPr lang="es-AR" sz="1500" dirty="0">
                <a:solidFill>
                  <a:schemeClr val="dk1"/>
                </a:solidFill>
                <a:latin typeface="Helvetica Neue Light"/>
                <a:ea typeface="Helvetica Neue Light"/>
                <a:cs typeface="Helvetica Neue Light"/>
                <a:sym typeface="Helvetica Neue Light"/>
              </a:rPr>
              <a:t> complementares, explore algo </a:t>
            </a:r>
            <a:r>
              <a:rPr lang="es-AR" sz="1500" dirty="0" err="1">
                <a:solidFill>
                  <a:schemeClr val="dk1"/>
                </a:solidFill>
                <a:latin typeface="Helvetica Neue Light"/>
                <a:ea typeface="Helvetica Neue Light"/>
                <a:cs typeface="Helvetica Neue Light"/>
                <a:sym typeface="Helvetica Neue Light"/>
              </a:rPr>
              <a:t>novo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Seja</a:t>
            </a:r>
            <a:r>
              <a:rPr lang="es-AR" sz="1500" dirty="0">
                <a:solidFill>
                  <a:schemeClr val="dk1"/>
                </a:solidFill>
                <a:latin typeface="Helvetica Neue Light"/>
                <a:ea typeface="Helvetica Neue Light"/>
                <a:cs typeface="Helvetica Neue Light"/>
                <a:sym typeface="Helvetica Neue Light"/>
              </a:rPr>
              <a:t> o </a:t>
            </a:r>
            <a:r>
              <a:rPr lang="es-AR" sz="1500" dirty="0" err="1">
                <a:solidFill>
                  <a:schemeClr val="dk1"/>
                </a:solidFill>
                <a:latin typeface="Helvetica Neue Light"/>
                <a:ea typeface="Helvetica Neue Light"/>
                <a:cs typeface="Helvetica Neue Light"/>
                <a:sym typeface="Helvetica Neue Light"/>
              </a:rPr>
              <a:t>melhor</a:t>
            </a:r>
            <a:r>
              <a:rPr lang="es-AR" sz="1500" dirty="0">
                <a:solidFill>
                  <a:schemeClr val="dk1"/>
                </a:solidFill>
                <a:latin typeface="Helvetica Neue Light"/>
                <a:ea typeface="Helvetica Neue Light"/>
                <a:cs typeface="Helvetica Neue Light"/>
                <a:sym typeface="Helvetica Neue Light"/>
              </a:rPr>
              <a:t> de ti. (Como </a:t>
            </a:r>
            <a:r>
              <a:rPr lang="es-AR" sz="1500" dirty="0" err="1">
                <a:solidFill>
                  <a:schemeClr val="dk1"/>
                </a:solidFill>
                <a:latin typeface="Helvetica Neue Light"/>
                <a:ea typeface="Helvetica Neue Light"/>
                <a:cs typeface="Helvetica Neue Light"/>
                <a:sym typeface="Helvetica Neue Light"/>
              </a:rPr>
              <a:t>diz</a:t>
            </a:r>
            <a:r>
              <a:rPr lang="es-AR" sz="1500" dirty="0">
                <a:solidFill>
                  <a:schemeClr val="dk1"/>
                </a:solidFill>
                <a:latin typeface="Helvetica Neue Light"/>
                <a:ea typeface="Helvetica Neue Light"/>
                <a:cs typeface="Helvetica Neue Light"/>
                <a:sym typeface="Helvetica Neue Light"/>
              </a:rPr>
              <a:t> o lema dos </a:t>
            </a:r>
            <a:r>
              <a:rPr lang="es-AR" sz="1500" dirty="0" err="1">
                <a:solidFill>
                  <a:schemeClr val="dk1"/>
                </a:solidFill>
                <a:latin typeface="Helvetica Neue Light"/>
                <a:ea typeface="Helvetica Neue Light"/>
                <a:cs typeface="Helvetica Neue Light"/>
                <a:sym typeface="Helvetica Neue Light"/>
              </a:rPr>
              <a:t>Lobinhos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Escoteiros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Melhor</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Possível</a:t>
            </a:r>
            <a:r>
              <a:rPr lang="es-AR" sz="1500" dirty="0">
                <a:solidFill>
                  <a:schemeClr val="dk1"/>
                </a:solidFill>
                <a:latin typeface="Helvetica Neue Light"/>
                <a:ea typeface="Helvetica Neue Light"/>
                <a:cs typeface="Helvetica Neue Light"/>
                <a:sym typeface="Helvetica Neue Light"/>
              </a:rPr>
              <a:t>!”).</a:t>
            </a: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a:solidFill>
                  <a:schemeClr val="dk1"/>
                </a:solidFill>
                <a:latin typeface="Helvetica Neue Light"/>
                <a:ea typeface="Helvetica Neue Light"/>
                <a:cs typeface="Helvetica Neue Light"/>
                <a:sym typeface="Helvetica Neue Light"/>
              </a:rPr>
              <a:t>E ser o </a:t>
            </a:r>
            <a:r>
              <a:rPr lang="es-AR" sz="1500" dirty="0" err="1">
                <a:solidFill>
                  <a:schemeClr val="dk1"/>
                </a:solidFill>
                <a:latin typeface="Helvetica Neue Light"/>
                <a:ea typeface="Helvetica Neue Light"/>
                <a:cs typeface="Helvetica Neue Light"/>
                <a:sym typeface="Helvetica Neue Light"/>
              </a:rPr>
              <a:t>melhor</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possível</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também</a:t>
            </a:r>
            <a:r>
              <a:rPr lang="es-AR" sz="1500" dirty="0">
                <a:solidFill>
                  <a:schemeClr val="dk1"/>
                </a:solidFill>
                <a:latin typeface="Helvetica Neue Light"/>
                <a:ea typeface="Helvetica Neue Light"/>
                <a:cs typeface="Helvetica Neue Light"/>
                <a:sym typeface="Helvetica Neue Light"/>
              </a:rPr>
              <a:t> significa saber </a:t>
            </a:r>
            <a:r>
              <a:rPr lang="es-AR" sz="1500" dirty="0" err="1">
                <a:solidFill>
                  <a:schemeClr val="dk1"/>
                </a:solidFill>
                <a:latin typeface="Helvetica Neue Light"/>
                <a:ea typeface="Helvetica Neue Light"/>
                <a:cs typeface="Helvetica Neue Light"/>
                <a:sym typeface="Helvetica Neue Light"/>
              </a:rPr>
              <a:t>quando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diminuir</a:t>
            </a:r>
            <a:r>
              <a:rPr lang="es-AR" sz="1500" dirty="0">
                <a:solidFill>
                  <a:schemeClr val="dk1"/>
                </a:solidFill>
                <a:latin typeface="Helvetica Neue Light"/>
                <a:ea typeface="Helvetica Neue Light"/>
                <a:cs typeface="Helvetica Neue Light"/>
                <a:sym typeface="Helvetica Neue Light"/>
              </a:rPr>
              <a:t> o ritmo, pedir </a:t>
            </a:r>
            <a:r>
              <a:rPr lang="es-AR" sz="1500" dirty="0" err="1">
                <a:solidFill>
                  <a:schemeClr val="dk1"/>
                </a:solidFill>
                <a:latin typeface="Helvetica Neue Light"/>
                <a:ea typeface="Helvetica Neue Light"/>
                <a:cs typeface="Helvetica Neue Light"/>
                <a:sym typeface="Helvetica Neue Light"/>
              </a:rPr>
              <a:t>ajuda</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Não</a:t>
            </a:r>
            <a:r>
              <a:rPr lang="es-AR" sz="1500" dirty="0">
                <a:solidFill>
                  <a:schemeClr val="dk1"/>
                </a:solidFill>
                <a:latin typeface="Helvetica Neue Light"/>
                <a:ea typeface="Helvetica Neue Light"/>
                <a:cs typeface="Helvetica Neue Light"/>
                <a:sym typeface="Helvetica Neue Light"/>
              </a:rPr>
              <a:t> é </a:t>
            </a:r>
            <a:r>
              <a:rPr lang="es-AR" sz="1500" dirty="0" err="1">
                <a:solidFill>
                  <a:schemeClr val="dk1"/>
                </a:solidFill>
                <a:latin typeface="Helvetica Neue Light"/>
                <a:ea typeface="Helvetica Neue Light"/>
                <a:cs typeface="Helvetica Neue Light"/>
                <a:sym typeface="Helvetica Neue Light"/>
              </a:rPr>
              <a:t>voar</a:t>
            </a:r>
            <a:r>
              <a:rPr lang="es-AR" sz="1500" dirty="0">
                <a:solidFill>
                  <a:schemeClr val="dk1"/>
                </a:solidFill>
                <a:latin typeface="Helvetica Neue Light"/>
                <a:ea typeface="Helvetica Neue Light"/>
                <a:cs typeface="Helvetica Neue Light"/>
                <a:sym typeface="Helvetica Neue Light"/>
              </a:rPr>
              <a:t> alto toda hora, é ter </a:t>
            </a:r>
            <a:r>
              <a:rPr lang="es-AR" sz="1500" dirty="0" err="1">
                <a:solidFill>
                  <a:schemeClr val="dk1"/>
                </a:solidFill>
                <a:latin typeface="Helvetica Neue Light"/>
                <a:ea typeface="Helvetica Neue Light"/>
                <a:cs typeface="Helvetica Neue Light"/>
                <a:sym typeface="Helvetica Neue Light"/>
              </a:rPr>
              <a:t>constância</a:t>
            </a:r>
            <a:r>
              <a:rPr lang="es-AR" sz="1500" dirty="0">
                <a:solidFill>
                  <a:schemeClr val="dk1"/>
                </a:solidFill>
                <a:latin typeface="Helvetica Neue Light"/>
                <a:ea typeface="Helvetica Neue Light"/>
                <a:cs typeface="Helvetica Neue Light"/>
                <a:sym typeface="Helvetica Neue Light"/>
              </a:rPr>
              <a:t>! </a:t>
            </a: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err="1">
                <a:solidFill>
                  <a:schemeClr val="dk1"/>
                </a:solidFill>
                <a:latin typeface="Helvetica Neue Light"/>
                <a:ea typeface="Helvetica Neue Light"/>
                <a:cs typeface="Helvetica Neue Light"/>
                <a:sym typeface="Helvetica Neue Light"/>
              </a:rPr>
              <a:t>Aproveite</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ao</a:t>
            </a:r>
            <a:r>
              <a:rPr lang="es-AR" sz="1500" dirty="0">
                <a:solidFill>
                  <a:schemeClr val="dk1"/>
                </a:solidFill>
                <a:latin typeface="Helvetica Neue Light"/>
                <a:ea typeface="Helvetica Neue Light"/>
                <a:cs typeface="Helvetica Neue Light"/>
                <a:sym typeface="Helvetica Neue Light"/>
              </a:rPr>
              <a:t> máximo, </a:t>
            </a:r>
            <a:r>
              <a:rPr lang="es-AR" sz="1500" dirty="0" err="1">
                <a:solidFill>
                  <a:schemeClr val="dk1"/>
                </a:solidFill>
                <a:latin typeface="Helvetica Neue Light"/>
                <a:ea typeface="Helvetica Neue Light"/>
                <a:cs typeface="Helvetica Neue Light"/>
                <a:sym typeface="Helvetica Neue Light"/>
              </a:rPr>
              <a:t>extraia</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tudo</a:t>
            </a:r>
            <a:r>
              <a:rPr lang="es-AR" sz="1500" dirty="0">
                <a:solidFill>
                  <a:schemeClr val="dk1"/>
                </a:solidFill>
                <a:latin typeface="Helvetica Neue Light"/>
                <a:ea typeface="Helvetica Neue Light"/>
                <a:cs typeface="Helvetica Neue Light"/>
                <a:sym typeface="Helvetica Neue Light"/>
              </a:rPr>
              <a:t> que </a:t>
            </a:r>
            <a:r>
              <a:rPr lang="es-AR" sz="1500" dirty="0" err="1">
                <a:solidFill>
                  <a:schemeClr val="dk1"/>
                </a:solidFill>
                <a:latin typeface="Helvetica Neue Light"/>
                <a:ea typeface="Helvetica Neue Light"/>
                <a:cs typeface="Helvetica Neue Light"/>
                <a:sym typeface="Helvetica Neue Light"/>
              </a:rPr>
              <a:t>puder</a:t>
            </a:r>
            <a:r>
              <a:rPr lang="es-AR" sz="1500" dirty="0">
                <a:solidFill>
                  <a:schemeClr val="dk1"/>
                </a:solidFill>
                <a:latin typeface="Helvetica Neue Light"/>
                <a:ea typeface="Helvetica Neue Light"/>
                <a:cs typeface="Helvetica Neue Light"/>
                <a:sym typeface="Helvetica Neue Light"/>
              </a:rPr>
              <a:t>.</a:t>
            </a: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a:solidFill>
                  <a:schemeClr val="dk1"/>
                </a:solidFill>
                <a:latin typeface="Helvetica Neue Light"/>
                <a:ea typeface="Helvetica Neue Light"/>
                <a:cs typeface="Helvetica Neue Light"/>
                <a:sym typeface="Helvetica Neue Light"/>
              </a:rPr>
              <a:t>Erre. Erre </a:t>
            </a:r>
            <a:r>
              <a:rPr lang="es-AR" sz="1500" dirty="0" err="1">
                <a:solidFill>
                  <a:schemeClr val="dk1"/>
                </a:solidFill>
                <a:latin typeface="Helvetica Neue Light"/>
                <a:ea typeface="Helvetica Neue Light"/>
                <a:cs typeface="Helvetica Neue Light"/>
                <a:sym typeface="Helvetica Neue Light"/>
              </a:rPr>
              <a:t>feio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faça</a:t>
            </a:r>
            <a:r>
              <a:rPr lang="es-AR" sz="1500" dirty="0">
                <a:solidFill>
                  <a:schemeClr val="dk1"/>
                </a:solidFill>
                <a:latin typeface="Helvetica Neue Light"/>
                <a:ea typeface="Helvetica Neue Light"/>
                <a:cs typeface="Helvetica Neue Light"/>
                <a:sym typeface="Helvetica Neue Light"/>
              </a:rPr>
              <a:t> equívocos gigantescos, </a:t>
            </a:r>
            <a:r>
              <a:rPr lang="es-AR" sz="1500" dirty="0" err="1">
                <a:solidFill>
                  <a:schemeClr val="dk1"/>
                </a:solidFill>
                <a:latin typeface="Helvetica Neue Light"/>
                <a:ea typeface="Helvetica Neue Light"/>
                <a:cs typeface="Helvetica Neue Light"/>
                <a:sym typeface="Helvetica Neue Light"/>
              </a:rPr>
              <a:t>tropece</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Esse</a:t>
            </a:r>
            <a:r>
              <a:rPr lang="es-AR" sz="1500" dirty="0">
                <a:solidFill>
                  <a:schemeClr val="dk1"/>
                </a:solidFill>
                <a:latin typeface="Helvetica Neue Light"/>
                <a:ea typeface="Helvetica Neue Light"/>
                <a:cs typeface="Helvetica Neue Light"/>
                <a:sym typeface="Helvetica Neue Light"/>
              </a:rPr>
              <a:t> é </a:t>
            </a:r>
            <a:r>
              <a:rPr lang="es-AR" sz="1500" dirty="0" err="1">
                <a:solidFill>
                  <a:schemeClr val="dk1"/>
                </a:solidFill>
                <a:latin typeface="Helvetica Neue Light"/>
                <a:ea typeface="Helvetica Neue Light"/>
                <a:cs typeface="Helvetica Neue Light"/>
                <a:sym typeface="Helvetica Neue Light"/>
              </a:rPr>
              <a:t>um</a:t>
            </a:r>
            <a:r>
              <a:rPr lang="es-AR" sz="1500" dirty="0">
                <a:solidFill>
                  <a:schemeClr val="dk1"/>
                </a:solidFill>
                <a:latin typeface="Helvetica Neue Light"/>
                <a:ea typeface="Helvetica Neue Light"/>
                <a:cs typeface="Helvetica Neue Light"/>
                <a:sym typeface="Helvetica Neue Light"/>
              </a:rPr>
              <a:t> ambiente seguro e </a:t>
            </a:r>
            <a:r>
              <a:rPr lang="es-AR" sz="1500" dirty="0" err="1">
                <a:solidFill>
                  <a:schemeClr val="dk1"/>
                </a:solidFill>
                <a:latin typeface="Helvetica Neue Light"/>
                <a:ea typeface="Helvetica Neue Light"/>
                <a:cs typeface="Helvetica Neue Light"/>
                <a:sym typeface="Helvetica Neue Light"/>
              </a:rPr>
              <a:t>próprio</a:t>
            </a:r>
            <a:r>
              <a:rPr lang="es-AR" sz="1500" dirty="0">
                <a:solidFill>
                  <a:schemeClr val="dk1"/>
                </a:solidFill>
                <a:latin typeface="Helvetica Neue Light"/>
                <a:ea typeface="Helvetica Neue Light"/>
                <a:cs typeface="Helvetica Neue Light"/>
                <a:sym typeface="Helvetica Neue Light"/>
              </a:rPr>
              <a:t> para </a:t>
            </a:r>
            <a:r>
              <a:rPr lang="es-AR" sz="1500" dirty="0" err="1">
                <a:solidFill>
                  <a:schemeClr val="dk1"/>
                </a:solidFill>
                <a:latin typeface="Helvetica Neue Light"/>
                <a:ea typeface="Helvetica Neue Light"/>
                <a:cs typeface="Helvetica Neue Light"/>
                <a:sym typeface="Helvetica Neue Light"/>
              </a:rPr>
              <a:t>isso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Aqui</a:t>
            </a:r>
            <a:r>
              <a:rPr lang="es-AR" sz="1500" dirty="0">
                <a:solidFill>
                  <a:schemeClr val="dk1"/>
                </a:solidFill>
                <a:latin typeface="Helvetica Neue Light"/>
                <a:ea typeface="Helvetica Neue Light"/>
                <a:cs typeface="Helvetica Neue Light"/>
                <a:sym typeface="Helvetica Neue Light"/>
              </a:rPr>
              <a:t> queremos que </a:t>
            </a:r>
            <a:r>
              <a:rPr lang="es-AR" sz="1500" dirty="0" err="1">
                <a:solidFill>
                  <a:schemeClr val="dk1"/>
                </a:solidFill>
                <a:latin typeface="Helvetica Neue Light"/>
                <a:ea typeface="Helvetica Neue Light"/>
                <a:cs typeface="Helvetica Neue Light"/>
                <a:sym typeface="Helvetica Neue Light"/>
              </a:rPr>
              <a:t>você</a:t>
            </a:r>
            <a:r>
              <a:rPr lang="es-AR" sz="1500" dirty="0">
                <a:solidFill>
                  <a:schemeClr val="dk1"/>
                </a:solidFill>
                <a:latin typeface="Helvetica Neue Light"/>
                <a:ea typeface="Helvetica Neue Light"/>
                <a:cs typeface="Helvetica Neue Light"/>
                <a:sym typeface="Helvetica Neue Light"/>
              </a:rPr>
              <a:t> tente, </a:t>
            </a:r>
            <a:r>
              <a:rPr lang="es-AR" sz="1500" dirty="0" err="1">
                <a:solidFill>
                  <a:schemeClr val="dk1"/>
                </a:solidFill>
                <a:latin typeface="Helvetica Neue Light"/>
                <a:ea typeface="Helvetica Neue Light"/>
                <a:cs typeface="Helvetica Neue Light"/>
                <a:sym typeface="Helvetica Neue Light"/>
              </a:rPr>
              <a:t>falhe</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recomece</a:t>
            </a:r>
            <a:r>
              <a:rPr lang="es-AR" sz="1500" dirty="0">
                <a:solidFill>
                  <a:schemeClr val="dk1"/>
                </a:solidFill>
                <a:latin typeface="Helvetica Neue Light"/>
                <a:ea typeface="Helvetica Neue Light"/>
                <a:cs typeface="Helvetica Neue Light"/>
                <a:sym typeface="Helvetica Neue Light"/>
              </a:rPr>
              <a:t> e </a:t>
            </a:r>
            <a:r>
              <a:rPr lang="es-AR" sz="1500" dirty="0" err="1">
                <a:solidFill>
                  <a:schemeClr val="dk1"/>
                </a:solidFill>
                <a:latin typeface="Helvetica Neue Light"/>
                <a:ea typeface="Helvetica Neue Light"/>
                <a:cs typeface="Helvetica Neue Light"/>
                <a:sym typeface="Helvetica Neue Light"/>
              </a:rPr>
              <a:t>acerte</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Não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tenha</a:t>
            </a:r>
            <a:r>
              <a:rPr lang="es-AR" sz="1500" dirty="0">
                <a:solidFill>
                  <a:schemeClr val="dk1"/>
                </a:solidFill>
                <a:latin typeface="Helvetica Neue Light"/>
                <a:ea typeface="Helvetica Neue Light"/>
                <a:cs typeface="Helvetica Neue Light"/>
                <a:sym typeface="Helvetica Neue Light"/>
              </a:rPr>
              <a:t> medo de errar.</a:t>
            </a:r>
            <a:endParaRPr sz="1500" dirty="0">
              <a:solidFill>
                <a:schemeClr val="dk1"/>
              </a:solidFill>
              <a:latin typeface="Helvetica Neue Light"/>
              <a:ea typeface="Helvetica Neue Light"/>
              <a:cs typeface="Helvetica Neue Light"/>
              <a:sym typeface="Helvetica Neue Light"/>
            </a:endParaRPr>
          </a:p>
          <a:p>
            <a:pPr marL="0" marR="0" lvl="0" indent="0" algn="l" rtl="0">
              <a:lnSpc>
                <a:spcPct val="115000"/>
              </a:lnSpc>
              <a:spcBef>
                <a:spcPts val="0"/>
              </a:spcBef>
              <a:spcAft>
                <a:spcPts val="0"/>
              </a:spcAft>
              <a:buNone/>
            </a:pPr>
            <a:endParaRPr sz="1400" b="0" i="0" u="none" strike="noStrike" cap="none" dirty="0">
              <a:solidFill>
                <a:srgbClr val="FFFFFF"/>
              </a:solidFill>
              <a:latin typeface="Helvetica Neue Light"/>
              <a:ea typeface="Helvetica Neue Light"/>
              <a:cs typeface="Helvetica Neue Light"/>
              <a:sym typeface="Helvetica Neue Light"/>
            </a:endParaRPr>
          </a:p>
        </p:txBody>
      </p:sp>
      <p:sp>
        <p:nvSpPr>
          <p:cNvPr id="170" name="Google Shape;170;p32"/>
          <p:cNvSpPr txBox="1">
            <a:spLocks noGrp="1"/>
          </p:cNvSpPr>
          <p:nvPr>
            <p:ph type="ctrTitle"/>
          </p:nvPr>
        </p:nvSpPr>
        <p:spPr>
          <a:xfrm>
            <a:off x="1693450" y="180000"/>
            <a:ext cx="5873400" cy="724800"/>
          </a:xfrm>
          <a:prstGeom prst="rect">
            <a:avLst/>
          </a:prstGeom>
          <a:noFill/>
          <a:ln>
            <a:noFill/>
          </a:ln>
        </p:spPr>
        <p:txBody>
          <a:bodyPr spcFirstLastPara="1" wrap="square" lIns="91425" tIns="45700" rIns="91425" bIns="45700" anchor="b" anchorCtr="0">
            <a:noAutofit/>
          </a:bodyPr>
          <a:lstStyle/>
          <a:p>
            <a:pPr marL="0" lvl="0" indent="0" algn="ctr" rtl="0">
              <a:lnSpc>
                <a:spcPct val="115000"/>
              </a:lnSpc>
              <a:spcBef>
                <a:spcPts val="0"/>
              </a:spcBef>
              <a:spcAft>
                <a:spcPts val="0"/>
              </a:spcAft>
              <a:buClr>
                <a:schemeClr val="dk1"/>
              </a:buClr>
              <a:buSzPts val="1100"/>
              <a:buFont typeface="Arial"/>
              <a:buNone/>
            </a:pPr>
            <a:r>
              <a:rPr lang="es-AR" sz="3600" i="1">
                <a:latin typeface="Anton"/>
                <a:ea typeface="Anton"/>
                <a:cs typeface="Anton"/>
                <a:sym typeface="Anton"/>
              </a:rPr>
              <a:t>REGRAS DA CLASSE</a:t>
            </a:r>
            <a:endParaRPr sz="5400" i="1">
              <a:latin typeface="Anton"/>
              <a:ea typeface="Anton"/>
              <a:cs typeface="Anton"/>
              <a:sym typeface="Anto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p:nvPr/>
        </p:nvSpPr>
        <p:spPr>
          <a:xfrm>
            <a:off x="325300" y="956025"/>
            <a:ext cx="8609700" cy="36099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err="1">
                <a:solidFill>
                  <a:schemeClr val="dk1"/>
                </a:solidFill>
                <a:latin typeface="Helvetica Neue Light"/>
                <a:ea typeface="Helvetica Neue Light"/>
                <a:cs typeface="Helvetica Neue Light"/>
                <a:sym typeface="Helvetica Neue Light"/>
              </a:rPr>
              <a:t>Pergunte</a:t>
            </a:r>
            <a:r>
              <a:rPr lang="es-AR" sz="1500" dirty="0">
                <a:solidFill>
                  <a:schemeClr val="dk1"/>
                </a:solidFill>
                <a:latin typeface="Helvetica Neue Light"/>
                <a:ea typeface="Helvetica Neue Light"/>
                <a:cs typeface="Helvetica Neue Light"/>
                <a:sym typeface="Helvetica Neue Light"/>
              </a:rPr>
              <a:t> para a </a:t>
            </a:r>
            <a:r>
              <a:rPr lang="es-AR" sz="1500" dirty="0" err="1">
                <a:solidFill>
                  <a:schemeClr val="dk1"/>
                </a:solidFill>
                <a:latin typeface="Helvetica Neue Light"/>
                <a:ea typeface="Helvetica Neue Light"/>
                <a:cs typeface="Helvetica Neue Light"/>
                <a:sym typeface="Helvetica Neue Light"/>
              </a:rPr>
              <a:t>professora</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assim</a:t>
            </a:r>
            <a:r>
              <a:rPr lang="es-AR" sz="1500" dirty="0">
                <a:solidFill>
                  <a:schemeClr val="dk1"/>
                </a:solidFill>
                <a:latin typeface="Helvetica Neue Light"/>
                <a:ea typeface="Helvetica Neue Light"/>
                <a:cs typeface="Helvetica Neue Light"/>
                <a:sym typeface="Helvetica Neue Light"/>
              </a:rPr>
              <a:t> que </a:t>
            </a:r>
            <a:r>
              <a:rPr lang="es-AR" sz="1500" dirty="0" err="1">
                <a:solidFill>
                  <a:schemeClr val="dk1"/>
                </a:solidFill>
                <a:latin typeface="Helvetica Neue Light"/>
                <a:ea typeface="Helvetica Neue Light"/>
                <a:cs typeface="Helvetica Neue Light"/>
                <a:sym typeface="Helvetica Neue Light"/>
              </a:rPr>
              <a:t>tiver</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dúvida</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Viu</a:t>
            </a:r>
            <a:r>
              <a:rPr lang="es-AR" sz="1500" dirty="0">
                <a:solidFill>
                  <a:schemeClr val="dk1"/>
                </a:solidFill>
                <a:latin typeface="Helvetica Neue Light"/>
                <a:ea typeface="Helvetica Neue Light"/>
                <a:cs typeface="Helvetica Neue Light"/>
                <a:sym typeface="Helvetica Neue Light"/>
              </a:rPr>
              <a:t> algo? </a:t>
            </a:r>
            <a:r>
              <a:rPr lang="es-AR" sz="1500" dirty="0" err="1">
                <a:solidFill>
                  <a:schemeClr val="dk1"/>
                </a:solidFill>
                <a:latin typeface="Helvetica Neue Light"/>
                <a:ea typeface="Helvetica Neue Light"/>
                <a:cs typeface="Helvetica Neue Light"/>
                <a:sym typeface="Helvetica Neue Light"/>
              </a:rPr>
              <a:t>Não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entendeu</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Pergunte</a:t>
            </a:r>
            <a:r>
              <a:rPr lang="es-AR" sz="1500" dirty="0">
                <a:solidFill>
                  <a:schemeClr val="dk1"/>
                </a:solidFill>
                <a:latin typeface="Helvetica Neue Light"/>
                <a:ea typeface="Helvetica Neue Light"/>
                <a:cs typeface="Helvetica Neue Light"/>
                <a:sym typeface="Helvetica Neue Light"/>
              </a:rPr>
              <a:t>. </a:t>
            </a:r>
          </a:p>
          <a:p>
            <a:pPr marL="133350" marR="0" lvl="0" algn="l" rtl="0">
              <a:lnSpc>
                <a:spcPct val="115000"/>
              </a:lnSpc>
              <a:spcBef>
                <a:spcPts val="0"/>
              </a:spcBef>
              <a:spcAft>
                <a:spcPts val="0"/>
              </a:spcAft>
              <a:buClr>
                <a:schemeClr val="dk1"/>
              </a:buClr>
              <a:buSzPts val="1500"/>
            </a:pP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a:solidFill>
                  <a:schemeClr val="dk1"/>
                </a:solidFill>
                <a:latin typeface="Helvetica Neue Light"/>
                <a:ea typeface="Helvetica Neue Light"/>
                <a:cs typeface="Helvetica Neue Light"/>
                <a:sym typeface="Helvetica Neue Light"/>
              </a:rPr>
              <a:t>Vamos </a:t>
            </a:r>
            <a:r>
              <a:rPr lang="es-AR" sz="1500" dirty="0" err="1">
                <a:solidFill>
                  <a:schemeClr val="dk1"/>
                </a:solidFill>
                <a:latin typeface="Helvetica Neue Light"/>
                <a:ea typeface="Helvetica Neue Light"/>
                <a:cs typeface="Helvetica Neue Light"/>
                <a:sym typeface="Helvetica Neue Light"/>
              </a:rPr>
              <a:t>respeitar</a:t>
            </a:r>
            <a:r>
              <a:rPr lang="es-AR" sz="1500" dirty="0">
                <a:solidFill>
                  <a:schemeClr val="dk1"/>
                </a:solidFill>
                <a:latin typeface="Helvetica Neue Light"/>
                <a:ea typeface="Helvetica Neue Light"/>
                <a:cs typeface="Helvetica Neue Light"/>
                <a:sym typeface="Helvetica Neue Light"/>
              </a:rPr>
              <a:t> o tempo! </a:t>
            </a:r>
            <a:endParaRPr sz="1500" dirty="0">
              <a:solidFill>
                <a:schemeClr val="dk1"/>
              </a:solidFill>
              <a:latin typeface="Helvetica Neue Light"/>
              <a:ea typeface="Helvetica Neue Light"/>
              <a:cs typeface="Helvetica Neue Light"/>
              <a:sym typeface="Helvetica Neue Light"/>
            </a:endParaRPr>
          </a:p>
          <a:p>
            <a:pPr marL="457200" marR="0" lvl="0" indent="0" algn="l" rtl="0">
              <a:lnSpc>
                <a:spcPct val="115000"/>
              </a:lnSpc>
              <a:spcBef>
                <a:spcPts val="0"/>
              </a:spcBef>
              <a:spcAft>
                <a:spcPts val="0"/>
              </a:spcAft>
              <a:buNone/>
            </a:pP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err="1">
                <a:solidFill>
                  <a:schemeClr val="dk1"/>
                </a:solidFill>
                <a:latin typeface="Helvetica Neue Light"/>
                <a:ea typeface="Helvetica Neue Light"/>
                <a:cs typeface="Helvetica Neue Light"/>
                <a:sym typeface="Helvetica Neue Light"/>
              </a:rPr>
              <a:t>Respeite</a:t>
            </a:r>
            <a:r>
              <a:rPr lang="es-AR" sz="1500" dirty="0">
                <a:solidFill>
                  <a:schemeClr val="dk1"/>
                </a:solidFill>
                <a:latin typeface="Helvetica Neue Light"/>
                <a:ea typeface="Helvetica Neue Light"/>
                <a:cs typeface="Helvetica Neue Light"/>
                <a:sym typeface="Helvetica Neue Light"/>
              </a:rPr>
              <a:t> o colega.</a:t>
            </a:r>
            <a:endParaRPr sz="1500" dirty="0">
              <a:solidFill>
                <a:schemeClr val="dk1"/>
              </a:solidFill>
              <a:latin typeface="Helvetica Neue Light"/>
              <a:ea typeface="Helvetica Neue Light"/>
              <a:cs typeface="Helvetica Neue Light"/>
              <a:sym typeface="Helvetica Neue Light"/>
            </a:endParaRPr>
          </a:p>
          <a:p>
            <a:pPr marL="457200" marR="0" lvl="0" indent="0" algn="l" rtl="0">
              <a:lnSpc>
                <a:spcPct val="115000"/>
              </a:lnSpc>
              <a:spcBef>
                <a:spcPts val="0"/>
              </a:spcBef>
              <a:spcAft>
                <a:spcPts val="0"/>
              </a:spcAft>
              <a:buNone/>
            </a:pP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a:solidFill>
                  <a:schemeClr val="dk1"/>
                </a:solidFill>
                <a:latin typeface="Helvetica Neue Light"/>
                <a:ea typeface="Helvetica Neue Light"/>
                <a:cs typeface="Helvetica Neue Light"/>
                <a:sym typeface="Helvetica Neue Light"/>
              </a:rPr>
              <a:t>Traga </a:t>
            </a:r>
            <a:r>
              <a:rPr lang="es-AR" sz="1500" dirty="0" err="1">
                <a:solidFill>
                  <a:schemeClr val="dk1"/>
                </a:solidFill>
                <a:latin typeface="Helvetica Neue Light"/>
                <a:ea typeface="Helvetica Neue Light"/>
                <a:cs typeface="Helvetica Neue Light"/>
                <a:sym typeface="Helvetica Neue Light"/>
              </a:rPr>
              <a:t>tuas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experiências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Conhecimento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bom</a:t>
            </a:r>
            <a:r>
              <a:rPr lang="es-AR" sz="1500" dirty="0">
                <a:solidFill>
                  <a:schemeClr val="dk1"/>
                </a:solidFill>
                <a:latin typeface="Helvetica Neue Light"/>
                <a:ea typeface="Helvetica Neue Light"/>
                <a:cs typeface="Helvetica Neue Light"/>
                <a:sym typeface="Helvetica Neue Light"/>
              </a:rPr>
              <a:t> é </a:t>
            </a:r>
            <a:r>
              <a:rPr lang="es-AR" sz="1500" dirty="0" err="1">
                <a:solidFill>
                  <a:schemeClr val="dk1"/>
                </a:solidFill>
                <a:latin typeface="Helvetica Neue Light"/>
                <a:ea typeface="Helvetica Neue Light"/>
                <a:cs typeface="Helvetica Neue Light"/>
                <a:sym typeface="Helvetica Neue Light"/>
              </a:rPr>
              <a:t>conhecimento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livre</a:t>
            </a:r>
            <a:r>
              <a:rPr lang="es-AR" sz="1500" dirty="0">
                <a:solidFill>
                  <a:schemeClr val="dk1"/>
                </a:solidFill>
                <a:latin typeface="Helvetica Neue Light"/>
                <a:ea typeface="Helvetica Neue Light"/>
                <a:cs typeface="Helvetica Neue Light"/>
                <a:sym typeface="Helvetica Neue Light"/>
              </a:rPr>
              <a:t>! </a:t>
            </a:r>
          </a:p>
          <a:p>
            <a:pPr marL="133350" marR="0" lvl="0" algn="l" rtl="0">
              <a:lnSpc>
                <a:spcPct val="115000"/>
              </a:lnSpc>
              <a:spcBef>
                <a:spcPts val="0"/>
              </a:spcBef>
              <a:spcAft>
                <a:spcPts val="0"/>
              </a:spcAft>
              <a:buClr>
                <a:schemeClr val="dk1"/>
              </a:buClr>
              <a:buSzPts val="1500"/>
            </a:pPr>
            <a:endParaRPr lang="es-A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err="1">
                <a:solidFill>
                  <a:schemeClr val="dk1"/>
                </a:solidFill>
                <a:latin typeface="Helvetica Neue Light"/>
                <a:ea typeface="Helvetica Neue Light"/>
                <a:cs typeface="Helvetica Neue Light"/>
                <a:sym typeface="Helvetica Neue Light"/>
              </a:rPr>
              <a:t>Crianças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são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bem-vindas</a:t>
            </a:r>
            <a:r>
              <a:rPr lang="es-AR" sz="1500" dirty="0">
                <a:solidFill>
                  <a:schemeClr val="dk1"/>
                </a:solidFill>
                <a:latin typeface="Helvetica Neue Light"/>
                <a:ea typeface="Helvetica Neue Light"/>
                <a:cs typeface="Helvetica Neue Light"/>
                <a:sym typeface="Helvetica Neue Light"/>
              </a:rPr>
              <a:t>!</a:t>
            </a:r>
          </a:p>
          <a:p>
            <a:pPr marL="133350" marR="0" lvl="0" algn="l" rtl="0">
              <a:lnSpc>
                <a:spcPct val="115000"/>
              </a:lnSpc>
              <a:spcBef>
                <a:spcPts val="0"/>
              </a:spcBef>
              <a:spcAft>
                <a:spcPts val="0"/>
              </a:spcAft>
              <a:buClr>
                <a:schemeClr val="dk1"/>
              </a:buClr>
              <a:buSzPts val="1500"/>
            </a:pPr>
            <a:endParaRPr lang="es-A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a:solidFill>
                  <a:schemeClr val="dk1"/>
                </a:solidFill>
                <a:latin typeface="Helvetica Neue Light"/>
                <a:ea typeface="Helvetica Neue Light"/>
                <a:cs typeface="Helvetica Neue Light"/>
                <a:sym typeface="Helvetica Neue Light"/>
              </a:rPr>
              <a:t>Se tu </a:t>
            </a:r>
            <a:r>
              <a:rPr lang="es-AR" sz="1500" dirty="0" err="1">
                <a:solidFill>
                  <a:schemeClr val="dk1"/>
                </a:solidFill>
                <a:latin typeface="Helvetica Neue Light"/>
                <a:ea typeface="Helvetica Neue Light"/>
                <a:cs typeface="Helvetica Neue Light"/>
                <a:sym typeface="Helvetica Neue Light"/>
              </a:rPr>
              <a:t>tens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alguma</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particularidade</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e.g</a:t>
            </a:r>
            <a:r>
              <a:rPr lang="es-AR" sz="1500" dirty="0">
                <a:solidFill>
                  <a:schemeClr val="dk1"/>
                </a:solidFill>
                <a:latin typeface="Helvetica Neue Light"/>
                <a:ea typeface="Helvetica Neue Light"/>
                <a:cs typeface="Helvetica Neue Light"/>
                <a:sym typeface="Helvetica Neue Light"/>
              </a:rPr>
              <a:t>. PCD, </a:t>
            </a:r>
            <a:r>
              <a:rPr lang="es-AR" sz="1500" dirty="0" err="1">
                <a:solidFill>
                  <a:schemeClr val="dk1"/>
                </a:solidFill>
                <a:latin typeface="Helvetica Neue Light"/>
                <a:ea typeface="Helvetica Neue Light"/>
                <a:cs typeface="Helvetica Neue Light"/>
                <a:sym typeface="Helvetica Neue Light"/>
              </a:rPr>
              <a:t>transtorno</a:t>
            </a:r>
            <a:r>
              <a:rPr lang="es-AR" sz="1500" dirty="0">
                <a:solidFill>
                  <a:schemeClr val="dk1"/>
                </a:solidFill>
                <a:latin typeface="Helvetica Neue Light"/>
                <a:ea typeface="Helvetica Neue Light"/>
                <a:cs typeface="Helvetica Neue Light"/>
                <a:sym typeface="Helvetica Neue Light"/>
              </a:rPr>
              <a:t> de </a:t>
            </a:r>
            <a:r>
              <a:rPr lang="es-AR" sz="1500" dirty="0" err="1">
                <a:solidFill>
                  <a:schemeClr val="dk1"/>
                </a:solidFill>
                <a:latin typeface="Helvetica Neue Light"/>
                <a:ea typeface="Helvetica Neue Light"/>
                <a:cs typeface="Helvetica Neue Light"/>
                <a:sym typeface="Helvetica Neue Light"/>
              </a:rPr>
              <a:t>aprendizado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depressão</a:t>
            </a:r>
            <a:r>
              <a:rPr lang="es-AR" sz="1500" dirty="0">
                <a:solidFill>
                  <a:schemeClr val="dk1"/>
                </a:solidFill>
                <a:latin typeface="Helvetica Neue Light"/>
                <a:ea typeface="Helvetica Neue Light"/>
                <a:cs typeface="Helvetica Neue Light"/>
                <a:sym typeface="Helvetica Neue Light"/>
              </a:rPr>
              <a:t>), me procure no privado. </a:t>
            </a:r>
            <a:r>
              <a:rPr lang="es-AR" sz="1500" dirty="0" err="1">
                <a:solidFill>
                  <a:schemeClr val="dk1"/>
                </a:solidFill>
                <a:latin typeface="Helvetica Neue Light"/>
                <a:ea typeface="Helvetica Neue Light"/>
                <a:cs typeface="Helvetica Neue Light"/>
                <a:sym typeface="Helvetica Neue Light"/>
              </a:rPr>
              <a:t>Estou</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aqui</a:t>
            </a:r>
            <a:r>
              <a:rPr lang="es-AR" sz="1500" dirty="0">
                <a:solidFill>
                  <a:schemeClr val="dk1"/>
                </a:solidFill>
                <a:latin typeface="Helvetica Neue Light"/>
                <a:ea typeface="Helvetica Neue Light"/>
                <a:cs typeface="Helvetica Neue Light"/>
                <a:sym typeface="Helvetica Neue Light"/>
              </a:rPr>
              <a:t> para te </a:t>
            </a:r>
            <a:r>
              <a:rPr lang="es-AR" sz="1500" dirty="0" err="1">
                <a:solidFill>
                  <a:schemeClr val="dk1"/>
                </a:solidFill>
                <a:latin typeface="Helvetica Neue Light"/>
                <a:ea typeface="Helvetica Neue Light"/>
                <a:cs typeface="Helvetica Neue Light"/>
                <a:sym typeface="Helvetica Neue Light"/>
              </a:rPr>
              <a:t>apoiar</a:t>
            </a:r>
            <a:r>
              <a:rPr lang="es-AR" sz="1500" dirty="0">
                <a:solidFill>
                  <a:schemeClr val="dk1"/>
                </a:solidFill>
                <a:latin typeface="Helvetica Neue Light"/>
                <a:ea typeface="Helvetica Neue Light"/>
                <a:cs typeface="Helvetica Neue Light"/>
                <a:sym typeface="Helvetica Neue Light"/>
              </a:rPr>
              <a:t>.</a:t>
            </a:r>
            <a:endParaRPr sz="1500" dirty="0">
              <a:solidFill>
                <a:schemeClr val="dk1"/>
              </a:solidFill>
              <a:latin typeface="Helvetica Neue Light"/>
              <a:ea typeface="Helvetica Neue Light"/>
              <a:cs typeface="Helvetica Neue Light"/>
              <a:sym typeface="Helvetica Neue Light"/>
            </a:endParaRPr>
          </a:p>
          <a:p>
            <a:pPr marL="0" marR="0" lvl="0" indent="0" algn="l" rtl="0">
              <a:lnSpc>
                <a:spcPct val="115000"/>
              </a:lnSpc>
              <a:spcBef>
                <a:spcPts val="0"/>
              </a:spcBef>
              <a:spcAft>
                <a:spcPts val="0"/>
              </a:spcAft>
              <a:buNone/>
            </a:pPr>
            <a:endParaRPr sz="1400" b="0" i="0" u="none" strike="noStrike" cap="none" dirty="0">
              <a:solidFill>
                <a:srgbClr val="FFFFFF"/>
              </a:solidFill>
              <a:latin typeface="Helvetica Neue Light"/>
              <a:ea typeface="Helvetica Neue Light"/>
              <a:cs typeface="Helvetica Neue Light"/>
              <a:sym typeface="Helvetica Neue Light"/>
            </a:endParaRPr>
          </a:p>
        </p:txBody>
      </p:sp>
      <p:sp>
        <p:nvSpPr>
          <p:cNvPr id="177" name="Google Shape;177;p33"/>
          <p:cNvSpPr txBox="1">
            <a:spLocks noGrp="1"/>
          </p:cNvSpPr>
          <p:nvPr>
            <p:ph type="ctrTitle"/>
          </p:nvPr>
        </p:nvSpPr>
        <p:spPr>
          <a:xfrm>
            <a:off x="1693450" y="180000"/>
            <a:ext cx="5873400" cy="724800"/>
          </a:xfrm>
          <a:prstGeom prst="rect">
            <a:avLst/>
          </a:prstGeom>
          <a:noFill/>
          <a:ln>
            <a:noFill/>
          </a:ln>
        </p:spPr>
        <p:txBody>
          <a:bodyPr spcFirstLastPara="1" wrap="square" lIns="91425" tIns="45700" rIns="91425" bIns="45700" anchor="b" anchorCtr="0">
            <a:noAutofit/>
          </a:bodyPr>
          <a:lstStyle/>
          <a:p>
            <a:pPr marL="0" lvl="0" indent="0" algn="ctr" rtl="0">
              <a:lnSpc>
                <a:spcPct val="115000"/>
              </a:lnSpc>
              <a:spcBef>
                <a:spcPts val="0"/>
              </a:spcBef>
              <a:spcAft>
                <a:spcPts val="0"/>
              </a:spcAft>
              <a:buClr>
                <a:schemeClr val="dk1"/>
              </a:buClr>
              <a:buSzPts val="1100"/>
              <a:buFont typeface="Arial"/>
              <a:buNone/>
            </a:pPr>
            <a:r>
              <a:rPr lang="es-AR" sz="3600" i="1">
                <a:latin typeface="Anton"/>
                <a:ea typeface="Anton"/>
                <a:cs typeface="Anton"/>
                <a:sym typeface="Anton"/>
              </a:rPr>
              <a:t>REGRAS DA AULA</a:t>
            </a:r>
            <a:endParaRPr sz="5400" i="1">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4"/>
          <p:cNvSpPr txBox="1"/>
          <p:nvPr/>
        </p:nvSpPr>
        <p:spPr>
          <a:xfrm>
            <a:off x="325300" y="956025"/>
            <a:ext cx="8609700" cy="3609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500"/>
              <a:buFont typeface="Arial"/>
              <a:buNone/>
            </a:pPr>
            <a:r>
              <a:rPr lang="es-AR" sz="1500">
                <a:solidFill>
                  <a:schemeClr val="dk1"/>
                </a:solidFill>
                <a:latin typeface="Helvetica Neue Light"/>
                <a:ea typeface="Helvetica Neue Light"/>
                <a:cs typeface="Helvetica Neue Light"/>
                <a:sym typeface="Helvetica Neue Light"/>
              </a:rPr>
              <a:t>Esperamos que vocês encerrem o curso com as seguintes evoluções:</a:t>
            </a:r>
            <a:endParaRPr sz="1500">
              <a:solidFill>
                <a:schemeClr val="dk1"/>
              </a:solidFill>
              <a:latin typeface="Helvetica Neue Light"/>
              <a:ea typeface="Helvetica Neue Light"/>
              <a:cs typeface="Helvetica Neue Light"/>
              <a:sym typeface="Helvetica Neue Light"/>
            </a:endParaRPr>
          </a:p>
          <a:p>
            <a:pPr marL="0" marR="0" lvl="0" indent="0" algn="l" rtl="0">
              <a:lnSpc>
                <a:spcPct val="115000"/>
              </a:lnSpc>
              <a:spcBef>
                <a:spcPts val="0"/>
              </a:spcBef>
              <a:spcAft>
                <a:spcPts val="0"/>
              </a:spcAft>
              <a:buClr>
                <a:srgbClr val="000000"/>
              </a:buClr>
              <a:buSzPts val="1500"/>
              <a:buFont typeface="Arial"/>
              <a:buNone/>
            </a:pPr>
            <a:endParaRPr sz="1500">
              <a:solidFill>
                <a:schemeClr val="dk1"/>
              </a:solidFill>
              <a:latin typeface="Helvetica Neue Light"/>
              <a:ea typeface="Helvetica Neue Light"/>
              <a:cs typeface="Helvetica Neue Light"/>
              <a:sym typeface="Helvetica Neue Light"/>
            </a:endParaRPr>
          </a:p>
          <a:p>
            <a:pPr marL="0" marR="0" lvl="0" indent="0" algn="l" rtl="0">
              <a:lnSpc>
                <a:spcPct val="115000"/>
              </a:lnSpc>
              <a:spcBef>
                <a:spcPts val="0"/>
              </a:spcBef>
              <a:spcAft>
                <a:spcPts val="0"/>
              </a:spcAft>
              <a:buClr>
                <a:srgbClr val="000000"/>
              </a:buClr>
              <a:buSzPts val="1500"/>
              <a:buFont typeface="Arial"/>
              <a:buNone/>
            </a:pPr>
            <a:r>
              <a:rPr lang="es-AR" sz="1500" b="1">
                <a:solidFill>
                  <a:schemeClr val="dk1"/>
                </a:solidFill>
                <a:latin typeface="Helvetica Neue"/>
                <a:ea typeface="Helvetica Neue"/>
                <a:cs typeface="Helvetica Neue"/>
                <a:sym typeface="Helvetica Neue"/>
              </a:rPr>
              <a:t>Profissional</a:t>
            </a:r>
            <a:r>
              <a:rPr lang="es-AR" sz="1500" b="1" i="0" u="none" strike="noStrike" cap="none">
                <a:solidFill>
                  <a:schemeClr val="dk1"/>
                </a:solidFill>
                <a:latin typeface="Helvetica Neue"/>
                <a:ea typeface="Helvetica Neue"/>
                <a:cs typeface="Helvetica Neue"/>
                <a:sym typeface="Helvetica Neue"/>
              </a:rPr>
              <a:t>:</a:t>
            </a:r>
            <a:endParaRPr sz="1400" b="0" i="0" u="none" strike="noStrike" cap="none">
              <a:solidFill>
                <a:srgbClr val="000000"/>
              </a:solidFill>
              <a:latin typeface="Arial"/>
              <a:ea typeface="Arial"/>
              <a:cs typeface="Arial"/>
              <a:sym typeface="Arial"/>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Fazer a pergunta certa.</a:t>
            </a:r>
            <a:endParaRPr sz="150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Com habilidades novas.</a:t>
            </a:r>
            <a:endParaRPr sz="150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Com redescobrimento e aprimoramento de conhecimentos prévios.</a:t>
            </a:r>
            <a:endParaRPr sz="150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Visões de Privacidade e Segurança.</a:t>
            </a:r>
            <a:endParaRPr sz="150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Mais oportunidades!</a:t>
            </a:r>
            <a:endParaRPr sz="150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Trabalho mais gratificante.</a:t>
            </a:r>
            <a:endParaRPr sz="150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Um portfólio rico. </a:t>
            </a:r>
            <a:endParaRPr sz="1500">
              <a:solidFill>
                <a:schemeClr val="dk1"/>
              </a:solidFill>
              <a:latin typeface="Helvetica Neue Light"/>
              <a:ea typeface="Helvetica Neue Light"/>
              <a:cs typeface="Helvetica Neue Light"/>
              <a:sym typeface="Helvetica Neue Light"/>
            </a:endParaRPr>
          </a:p>
          <a:p>
            <a:pPr marL="457200" marR="0" lvl="0" indent="0" algn="l" rtl="0">
              <a:lnSpc>
                <a:spcPct val="115000"/>
              </a:lnSpc>
              <a:spcBef>
                <a:spcPts val="0"/>
              </a:spcBef>
              <a:spcAft>
                <a:spcPts val="0"/>
              </a:spcAft>
              <a:buNone/>
            </a:pPr>
            <a:endParaRPr sz="1500">
              <a:solidFill>
                <a:schemeClr val="dk1"/>
              </a:solidFill>
              <a:latin typeface="Helvetica Neue Light"/>
              <a:ea typeface="Helvetica Neue Light"/>
              <a:cs typeface="Helvetica Neue Light"/>
              <a:sym typeface="Helvetica Neue Light"/>
            </a:endParaRPr>
          </a:p>
          <a:p>
            <a:pPr marL="0" lvl="0" indent="0" algn="l" rtl="0">
              <a:lnSpc>
                <a:spcPct val="115000"/>
              </a:lnSpc>
              <a:spcBef>
                <a:spcPts val="0"/>
              </a:spcBef>
              <a:spcAft>
                <a:spcPts val="0"/>
              </a:spcAft>
              <a:buNone/>
            </a:pPr>
            <a:r>
              <a:rPr lang="es-AR" sz="1500" b="1">
                <a:solidFill>
                  <a:schemeClr val="dk1"/>
                </a:solidFill>
                <a:latin typeface="Helvetica Neue"/>
                <a:ea typeface="Helvetica Neue"/>
                <a:cs typeface="Helvetica Neue"/>
                <a:sym typeface="Helvetica Neue"/>
              </a:rPr>
              <a:t>Pessoal:</a:t>
            </a:r>
            <a:endParaRPr>
              <a:solidFill>
                <a:schemeClr val="dk1"/>
              </a:solidFill>
            </a:endParaRPr>
          </a:p>
          <a:p>
            <a:pPr marL="45720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Humanos mais lógicos e analíticos. </a:t>
            </a:r>
            <a:endParaRPr sz="1500">
              <a:solidFill>
                <a:schemeClr val="dk1"/>
              </a:solidFill>
              <a:latin typeface="Helvetica Neue Light"/>
              <a:ea typeface="Helvetica Neue Light"/>
              <a:cs typeface="Helvetica Neue Light"/>
              <a:sym typeface="Helvetica Neue Light"/>
            </a:endParaRPr>
          </a:p>
          <a:p>
            <a:pPr marL="45720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Humanos mais responsáveis com os dados.</a:t>
            </a:r>
            <a:endParaRPr sz="1500">
              <a:solidFill>
                <a:schemeClr val="dk1"/>
              </a:solidFill>
              <a:latin typeface="Helvetica Neue Light"/>
              <a:ea typeface="Helvetica Neue Light"/>
              <a:cs typeface="Helvetica Neue Light"/>
              <a:sym typeface="Helvetica Neue Light"/>
            </a:endParaRPr>
          </a:p>
          <a:p>
            <a:pPr marL="457200" lvl="0" indent="-323850" algn="l" rtl="0">
              <a:lnSpc>
                <a:spcPct val="115000"/>
              </a:lnSpc>
              <a:spcBef>
                <a:spcPts val="0"/>
              </a:spcBef>
              <a:spcAft>
                <a:spcPts val="0"/>
              </a:spcAft>
              <a:buClr>
                <a:schemeClr val="dk1"/>
              </a:buClr>
              <a:buSzPts val="1500"/>
              <a:buFont typeface="Helvetica Neue Light"/>
              <a:buChar char="●"/>
            </a:pPr>
            <a:r>
              <a:rPr lang="es-AR" sz="1500">
                <a:solidFill>
                  <a:schemeClr val="dk1"/>
                </a:solidFill>
                <a:latin typeface="Helvetica Neue Light"/>
                <a:ea typeface="Helvetica Neue Light"/>
                <a:cs typeface="Helvetica Neue Light"/>
                <a:sym typeface="Helvetica Neue Light"/>
              </a:rPr>
              <a:t>Humanos destemidos e prontos para o novo.</a:t>
            </a:r>
            <a:endParaRPr sz="1500">
              <a:solidFill>
                <a:schemeClr val="dk1"/>
              </a:solidFill>
              <a:latin typeface="Helvetica Neue Light"/>
              <a:ea typeface="Helvetica Neue Light"/>
              <a:cs typeface="Helvetica Neue Light"/>
              <a:sym typeface="Helvetica Neue Light"/>
            </a:endParaRPr>
          </a:p>
        </p:txBody>
      </p:sp>
      <p:sp>
        <p:nvSpPr>
          <p:cNvPr id="184" name="Google Shape;184;p34"/>
          <p:cNvSpPr txBox="1">
            <a:spLocks noGrp="1"/>
          </p:cNvSpPr>
          <p:nvPr>
            <p:ph type="ctrTitle"/>
          </p:nvPr>
        </p:nvSpPr>
        <p:spPr>
          <a:xfrm>
            <a:off x="1693450" y="180000"/>
            <a:ext cx="5873400" cy="724800"/>
          </a:xfrm>
          <a:prstGeom prst="rect">
            <a:avLst/>
          </a:prstGeom>
          <a:noFill/>
          <a:ln>
            <a:noFill/>
          </a:ln>
        </p:spPr>
        <p:txBody>
          <a:bodyPr spcFirstLastPara="1" wrap="square" lIns="91425" tIns="45700" rIns="91425" bIns="45700" anchor="b" anchorCtr="0">
            <a:noAutofit/>
          </a:bodyPr>
          <a:lstStyle/>
          <a:p>
            <a:pPr marL="0" lvl="0" indent="0" algn="ctr" rtl="0">
              <a:lnSpc>
                <a:spcPct val="115000"/>
              </a:lnSpc>
              <a:spcBef>
                <a:spcPts val="0"/>
              </a:spcBef>
              <a:spcAft>
                <a:spcPts val="0"/>
              </a:spcAft>
              <a:buClr>
                <a:schemeClr val="dk1"/>
              </a:buClr>
              <a:buSzPts val="1100"/>
              <a:buFont typeface="Arial"/>
              <a:buNone/>
            </a:pPr>
            <a:r>
              <a:rPr lang="es-AR" sz="3600" i="1">
                <a:latin typeface="Anton"/>
                <a:ea typeface="Anton"/>
                <a:cs typeface="Anton"/>
                <a:sym typeface="Anton"/>
              </a:rPr>
              <a:t>O ESPERADO PARA VOCÊS</a:t>
            </a:r>
            <a:endParaRPr sz="5400" i="1">
              <a:latin typeface="Anton"/>
              <a:ea typeface="Anton"/>
              <a:cs typeface="Anton"/>
              <a:sym typeface="Anto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p:nvPr/>
        </p:nvSpPr>
        <p:spPr>
          <a:xfrm>
            <a:off x="420993" y="1077223"/>
            <a:ext cx="8609700" cy="1104753"/>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err="1">
                <a:solidFill>
                  <a:schemeClr val="dk1"/>
                </a:solidFill>
                <a:latin typeface="Helvetica Neue Light"/>
                <a:ea typeface="Helvetica Neue Light"/>
                <a:cs typeface="Helvetica Neue Light"/>
                <a:sym typeface="Helvetica Neue Light"/>
              </a:rPr>
              <a:t>Não</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temos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provas</a:t>
            </a:r>
            <a:r>
              <a:rPr lang="es-AR" sz="1500" dirty="0">
                <a:solidFill>
                  <a:schemeClr val="dk1"/>
                </a:solidFill>
                <a:latin typeface="Helvetica Neue Light"/>
                <a:ea typeface="Helvetica Neue Light"/>
                <a:cs typeface="Helvetica Neue Light"/>
                <a:sym typeface="Helvetica Neue Light"/>
              </a:rPr>
              <a:t>. Vamos </a:t>
            </a:r>
            <a:r>
              <a:rPr lang="es-AR" sz="1500" dirty="0" err="1">
                <a:solidFill>
                  <a:schemeClr val="dk1"/>
                </a:solidFill>
                <a:latin typeface="Helvetica Neue Light"/>
                <a:ea typeface="Helvetica Neue Light"/>
                <a:cs typeface="Helvetica Neue Light"/>
                <a:sym typeface="Helvetica Neue Light"/>
              </a:rPr>
              <a:t>trabalhar</a:t>
            </a:r>
            <a:r>
              <a:rPr lang="es-AR" sz="1500" dirty="0">
                <a:solidFill>
                  <a:schemeClr val="dk1"/>
                </a:solidFill>
                <a:latin typeface="Helvetica Neue Light"/>
                <a:ea typeface="Helvetica Neue Light"/>
                <a:cs typeface="Helvetica Neue Light"/>
                <a:sym typeface="Helvetica Neue Light"/>
              </a:rPr>
              <a:t> em </a:t>
            </a:r>
            <a:r>
              <a:rPr lang="es-AR" sz="1500" dirty="0" err="1">
                <a:solidFill>
                  <a:schemeClr val="dk1"/>
                </a:solidFill>
                <a:latin typeface="Helvetica Neue Light"/>
                <a:ea typeface="Helvetica Neue Light"/>
                <a:cs typeface="Helvetica Neue Light"/>
                <a:sym typeface="Helvetica Neue Light"/>
              </a:rPr>
              <a:t>um</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projeto</a:t>
            </a:r>
            <a:r>
              <a:rPr lang="es-AR" sz="1500" dirty="0">
                <a:solidFill>
                  <a:schemeClr val="dk1"/>
                </a:solidFill>
                <a:latin typeface="Helvetica Neue Light"/>
                <a:ea typeface="Helvetica Neue Light"/>
                <a:cs typeface="Helvetica Neue Light"/>
                <a:sym typeface="Helvetica Neue Light"/>
              </a:rPr>
              <a:t> final </a:t>
            </a:r>
            <a:r>
              <a:rPr lang="es-AR" sz="1500" dirty="0" err="1">
                <a:solidFill>
                  <a:schemeClr val="dk1"/>
                </a:solidFill>
                <a:latin typeface="Helvetica Neue Light"/>
                <a:ea typeface="Helvetica Neue Light"/>
                <a:cs typeface="Helvetica Neue Light"/>
                <a:sym typeface="Helvetica Neue Light"/>
              </a:rPr>
              <a:t>com</a:t>
            </a:r>
            <a:r>
              <a:rPr lang="es-AR" sz="1500" dirty="0">
                <a:solidFill>
                  <a:schemeClr val="dk1"/>
                </a:solidFill>
                <a:latin typeface="Helvetica Neue Light"/>
                <a:ea typeface="Helvetica Neue Light"/>
                <a:cs typeface="Helvetica Neue Light"/>
                <a:sym typeface="Helvetica Neue Light"/>
              </a:rPr>
              <a:t> entregas </a:t>
            </a:r>
            <a:r>
              <a:rPr lang="es-AR" sz="1500" dirty="0" err="1">
                <a:solidFill>
                  <a:schemeClr val="dk1"/>
                </a:solidFill>
                <a:latin typeface="Helvetica Neue Light"/>
                <a:ea typeface="Helvetica Neue Light"/>
                <a:cs typeface="Helvetica Neue Light"/>
                <a:sym typeface="Helvetica Neue Light"/>
              </a:rPr>
              <a:t>intermediárias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quinzenais</a:t>
            </a:r>
            <a:r>
              <a:rPr lang="es-AR" sz="1500" dirty="0">
                <a:solidFill>
                  <a:schemeClr val="dk1"/>
                </a:solidFill>
                <a:latin typeface="Helvetica Neue Light"/>
                <a:ea typeface="Helvetica Neue Light"/>
                <a:cs typeface="Helvetica Neue Light"/>
                <a:sym typeface="Helvetica Neue Light"/>
              </a:rPr>
              <a:t>. </a:t>
            </a:r>
          </a:p>
          <a:p>
            <a:pPr marL="457200" marR="0" lvl="0" indent="-323850" algn="l" rtl="0">
              <a:lnSpc>
                <a:spcPct val="115000"/>
              </a:lnSpc>
              <a:spcBef>
                <a:spcPts val="0"/>
              </a:spcBef>
              <a:spcAft>
                <a:spcPts val="0"/>
              </a:spcAft>
              <a:buClr>
                <a:schemeClr val="dk1"/>
              </a:buClr>
              <a:buSzPts val="1500"/>
              <a:buFont typeface="Helvetica Neue Light"/>
              <a:buChar char="●"/>
            </a:pPr>
            <a:endParaRPr lang="es-A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es-AR" sz="1500" dirty="0" err="1">
                <a:solidFill>
                  <a:schemeClr val="dk1"/>
                </a:solidFill>
                <a:latin typeface="Helvetica Neue Light"/>
                <a:ea typeface="Helvetica Neue Light"/>
                <a:cs typeface="Helvetica Neue Light"/>
                <a:sym typeface="Helvetica Neue Light"/>
              </a:rPr>
              <a:t>Vocês</a:t>
            </a:r>
            <a:r>
              <a:rPr lang="es-AR" sz="1500" dirty="0">
                <a:solidFill>
                  <a:schemeClr val="dk1"/>
                </a:solidFill>
                <a:latin typeface="Helvetica Neue Light"/>
                <a:ea typeface="Helvetica Neue Light"/>
                <a:cs typeface="Helvetica Neue Light"/>
                <a:sym typeface="Helvetica Neue Light"/>
              </a:rPr>
              <a:t> </a:t>
            </a:r>
            <a:r>
              <a:rPr lang="es-AR" sz="1500" dirty="0" err="1">
                <a:solidFill>
                  <a:schemeClr val="dk1"/>
                </a:solidFill>
                <a:latin typeface="Helvetica Neue Light"/>
                <a:ea typeface="Helvetica Neue Light"/>
                <a:cs typeface="Helvetica Neue Light"/>
                <a:sym typeface="Helvetica Neue Light"/>
              </a:rPr>
              <a:t>são</a:t>
            </a:r>
            <a:r>
              <a:rPr lang="es-AR" sz="1500" dirty="0">
                <a:solidFill>
                  <a:schemeClr val="dk1"/>
                </a:solidFill>
                <a:latin typeface="Helvetica Neue Light"/>
                <a:ea typeface="Helvetica Neue Light"/>
                <a:cs typeface="Helvetica Neue Light"/>
                <a:sym typeface="Helvetica Neue Light"/>
              </a:rPr>
              <a:t> avaliados </a:t>
            </a:r>
            <a:r>
              <a:rPr lang="es-AR" sz="1500" dirty="0" err="1">
                <a:solidFill>
                  <a:schemeClr val="dk1"/>
                </a:solidFill>
                <a:latin typeface="Helvetica Neue Light"/>
                <a:ea typeface="Helvetica Neue Light"/>
                <a:cs typeface="Helvetica Neue Light"/>
                <a:sym typeface="Helvetica Neue Light"/>
              </a:rPr>
              <a:t>também</a:t>
            </a:r>
            <a:r>
              <a:rPr lang="es-AR" sz="1500" dirty="0">
                <a:solidFill>
                  <a:schemeClr val="dk1"/>
                </a:solidFill>
                <a:latin typeface="Helvetica Neue Light"/>
                <a:ea typeface="Helvetica Neue Light"/>
                <a:cs typeface="Helvetica Neue Light"/>
                <a:sym typeface="Helvetica Neue Light"/>
              </a:rPr>
              <a:t> pela </a:t>
            </a:r>
            <a:r>
              <a:rPr lang="es-AR" sz="1500" dirty="0" err="1">
                <a:solidFill>
                  <a:schemeClr val="dk1"/>
                </a:solidFill>
                <a:latin typeface="Helvetica Neue Light"/>
                <a:ea typeface="Helvetica Neue Light"/>
                <a:cs typeface="Helvetica Neue Light"/>
                <a:sym typeface="Helvetica Neue Light"/>
              </a:rPr>
              <a:t>interação</a:t>
            </a:r>
            <a:r>
              <a:rPr lang="es-AR" sz="1500" dirty="0">
                <a:solidFill>
                  <a:schemeClr val="dk1"/>
                </a:solidFill>
                <a:latin typeface="Helvetica Neue Light"/>
                <a:ea typeface="Helvetica Neue Light"/>
                <a:cs typeface="Helvetica Neue Light"/>
                <a:sym typeface="Helvetica Neue Light"/>
              </a:rPr>
              <a:t> em sala de aula.</a:t>
            </a:r>
          </a:p>
          <a:p>
            <a:pPr marL="133350" lvl="2">
              <a:lnSpc>
                <a:spcPct val="115000"/>
              </a:lnSpc>
              <a:buClr>
                <a:schemeClr val="dk1"/>
              </a:buClr>
              <a:buSzPts val="1500"/>
            </a:pPr>
            <a:r>
              <a:rPr lang="es-AR" sz="1500" dirty="0">
                <a:solidFill>
                  <a:schemeClr val="dk1"/>
                </a:solidFill>
                <a:latin typeface="Helvetica Neue Light"/>
                <a:ea typeface="Helvetica Neue Light"/>
                <a:cs typeface="Helvetica Neue Light"/>
                <a:sym typeface="Helvetica Neue Light"/>
              </a:rPr>
              <a:t>	</a:t>
            </a:r>
          </a:p>
          <a:p>
            <a:pPr marL="457200" marR="0" lvl="0" indent="0" algn="l" rtl="0">
              <a:lnSpc>
                <a:spcPct val="115000"/>
              </a:lnSpc>
              <a:spcBef>
                <a:spcPts val="0"/>
              </a:spcBef>
              <a:spcAft>
                <a:spcPts val="0"/>
              </a:spcAft>
              <a:buNone/>
            </a:pPr>
            <a:endParaRPr sz="1500" dirty="0">
              <a:solidFill>
                <a:schemeClr val="dk1"/>
              </a:solidFill>
              <a:latin typeface="Helvetica Neue Light"/>
              <a:ea typeface="Helvetica Neue Light"/>
              <a:cs typeface="Helvetica Neue Light"/>
              <a:sym typeface="Helvetica Neue Light"/>
            </a:endParaRPr>
          </a:p>
          <a:p>
            <a:pPr marL="0" marR="0" lvl="0" indent="0" algn="l" rtl="0">
              <a:lnSpc>
                <a:spcPct val="115000"/>
              </a:lnSpc>
              <a:spcBef>
                <a:spcPts val="0"/>
              </a:spcBef>
              <a:spcAft>
                <a:spcPts val="0"/>
              </a:spcAft>
              <a:buNone/>
            </a:pPr>
            <a:endParaRPr sz="1400" b="0" i="0" u="none" strike="noStrike" cap="none" dirty="0">
              <a:solidFill>
                <a:srgbClr val="FFFFFF"/>
              </a:solidFill>
              <a:latin typeface="Helvetica Neue Light"/>
              <a:ea typeface="Helvetica Neue Light"/>
              <a:cs typeface="Helvetica Neue Light"/>
              <a:sym typeface="Helvetica Neue Light"/>
            </a:endParaRPr>
          </a:p>
        </p:txBody>
      </p:sp>
      <p:sp>
        <p:nvSpPr>
          <p:cNvPr id="177" name="Google Shape;177;p33"/>
          <p:cNvSpPr txBox="1">
            <a:spLocks noGrp="1"/>
          </p:cNvSpPr>
          <p:nvPr>
            <p:ph type="ctrTitle"/>
          </p:nvPr>
        </p:nvSpPr>
        <p:spPr>
          <a:xfrm>
            <a:off x="1693450" y="180000"/>
            <a:ext cx="5873400" cy="724800"/>
          </a:xfrm>
          <a:prstGeom prst="rect">
            <a:avLst/>
          </a:prstGeom>
          <a:noFill/>
          <a:ln>
            <a:noFill/>
          </a:ln>
        </p:spPr>
        <p:txBody>
          <a:bodyPr spcFirstLastPara="1" wrap="square" lIns="91425" tIns="45700" rIns="91425" bIns="45700" anchor="b" anchorCtr="0">
            <a:noAutofit/>
          </a:bodyPr>
          <a:lstStyle/>
          <a:p>
            <a:pPr marL="0" lvl="0" indent="0" algn="ctr" rtl="0">
              <a:lnSpc>
                <a:spcPct val="115000"/>
              </a:lnSpc>
              <a:spcBef>
                <a:spcPts val="0"/>
              </a:spcBef>
              <a:spcAft>
                <a:spcPts val="0"/>
              </a:spcAft>
              <a:buClr>
                <a:schemeClr val="dk1"/>
              </a:buClr>
              <a:buSzPts val="1100"/>
              <a:buFont typeface="Arial"/>
              <a:buNone/>
            </a:pPr>
            <a:r>
              <a:rPr lang="es-AR" sz="3600" i="1" dirty="0">
                <a:latin typeface="Anton"/>
                <a:ea typeface="Anton"/>
                <a:cs typeface="Anton"/>
                <a:sym typeface="Anton"/>
              </a:rPr>
              <a:t>AVALIAÇÕES:</a:t>
            </a:r>
            <a:endParaRPr sz="5400" i="1" dirty="0">
              <a:latin typeface="Anton"/>
              <a:ea typeface="Anton"/>
              <a:cs typeface="Anton"/>
              <a:sym typeface="Anton"/>
            </a:endParaRPr>
          </a:p>
        </p:txBody>
      </p:sp>
    </p:spTree>
    <p:extLst>
      <p:ext uri="{BB962C8B-B14F-4D97-AF65-F5344CB8AC3E}">
        <p14:creationId xmlns:p14="http://schemas.microsoft.com/office/powerpoint/2010/main" val="4207201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3"/>
          <p:cNvSpPr txBox="1"/>
          <p:nvPr/>
        </p:nvSpPr>
        <p:spPr>
          <a:xfrm>
            <a:off x="325300" y="904800"/>
            <a:ext cx="8609700" cy="3609900"/>
          </a:xfrm>
          <a:prstGeom prst="rect">
            <a:avLst/>
          </a:prstGeom>
          <a:noFill/>
          <a:ln>
            <a:noFill/>
          </a:ln>
        </p:spPr>
        <p:txBody>
          <a:bodyPr spcFirstLastPara="1" wrap="square" lIns="91425" tIns="91425" rIns="91425" bIns="91425" anchor="t" anchorCtr="0">
            <a:noAutofit/>
          </a:bodyPr>
          <a:lstStyle/>
          <a:p>
            <a:pPr marL="457200" marR="0" lvl="0" indent="0" algn="l" rtl="0">
              <a:lnSpc>
                <a:spcPct val="115000"/>
              </a:lnSpc>
              <a:spcBef>
                <a:spcPts val="0"/>
              </a:spcBef>
              <a:spcAft>
                <a:spcPts val="0"/>
              </a:spcAft>
              <a:buNone/>
            </a:pP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pt-BR" sz="1500" dirty="0">
                <a:solidFill>
                  <a:schemeClr val="dk1"/>
                </a:solidFill>
                <a:latin typeface="Helvetica Neue Light"/>
                <a:ea typeface="Helvetica Neue Light"/>
                <a:cs typeface="Helvetica Neue Light"/>
                <a:sym typeface="Helvetica Neue Light"/>
              </a:rPr>
              <a:t>Tu criará o seu próprio banco de dados, no qual será implementado o modelo relacional para representar processos baseados em um modelo de negócio próprio, com </a:t>
            </a:r>
            <a:r>
              <a:rPr lang="pt-BR" sz="1500" dirty="0" err="1">
                <a:solidFill>
                  <a:schemeClr val="dk1"/>
                </a:solidFill>
                <a:latin typeface="Helvetica Neue Light"/>
                <a:ea typeface="Helvetica Neue Light"/>
                <a:cs typeface="Helvetica Neue Light"/>
                <a:sym typeface="Helvetica Neue Light"/>
              </a:rPr>
              <a:t>dataset</a:t>
            </a:r>
            <a:r>
              <a:rPr lang="pt-BR" sz="1500" dirty="0">
                <a:solidFill>
                  <a:schemeClr val="dk1"/>
                </a:solidFill>
                <a:latin typeface="Helvetica Neue Light"/>
                <a:ea typeface="Helvetica Neue Light"/>
                <a:cs typeface="Helvetica Neue Light"/>
                <a:sym typeface="Helvetica Neue Light"/>
              </a:rPr>
              <a:t> público ou fictício. Tu implementará os processos técnicos que a manutenção de um banco de dados requer. </a:t>
            </a:r>
            <a:r>
              <a:rPr lang="es-AR" sz="1500" dirty="0">
                <a:solidFill>
                  <a:schemeClr val="dk1"/>
                </a:solidFill>
                <a:latin typeface="Helvetica Neue Light"/>
                <a:ea typeface="Helvetica Neue Light"/>
                <a:cs typeface="Helvetica Neue Light"/>
                <a:sym typeface="Helvetica Neue Light"/>
              </a:rPr>
              <a:t>	</a:t>
            </a:r>
          </a:p>
          <a:p>
            <a:pPr marL="133350" marR="0" lvl="0" algn="l" rtl="0">
              <a:lnSpc>
                <a:spcPct val="115000"/>
              </a:lnSpc>
              <a:spcBef>
                <a:spcPts val="0"/>
              </a:spcBef>
              <a:spcAft>
                <a:spcPts val="0"/>
              </a:spcAft>
              <a:buClr>
                <a:schemeClr val="dk1"/>
              </a:buClr>
              <a:buSzPts val="1500"/>
            </a:pPr>
            <a:endParaRPr sz="1500" dirty="0">
              <a:solidFill>
                <a:schemeClr val="dk1"/>
              </a:solidFill>
              <a:latin typeface="Helvetica Neue Light"/>
              <a:ea typeface="Helvetica Neue Light"/>
              <a:cs typeface="Helvetica Neue Light"/>
              <a:sym typeface="Helvetica Neue Light"/>
            </a:endParaRPr>
          </a:p>
          <a:p>
            <a:pPr marL="457200" marR="0" lvl="0" indent="-323850" algn="l" rtl="0">
              <a:lnSpc>
                <a:spcPct val="115000"/>
              </a:lnSpc>
              <a:spcBef>
                <a:spcPts val="0"/>
              </a:spcBef>
              <a:spcAft>
                <a:spcPts val="0"/>
              </a:spcAft>
              <a:buClr>
                <a:schemeClr val="dk1"/>
              </a:buClr>
              <a:buSzPts val="1500"/>
              <a:buFont typeface="Helvetica Neue Light"/>
              <a:buChar char="●"/>
            </a:pPr>
            <a:r>
              <a:rPr lang="pt-BR" sz="1500" dirty="0">
                <a:solidFill>
                  <a:schemeClr val="dk1"/>
                </a:solidFill>
                <a:latin typeface="Helvetica Neue Light"/>
                <a:ea typeface="Helvetica Neue Light"/>
                <a:cs typeface="Helvetica Neue Light"/>
                <a:sym typeface="Helvetica Neue Light"/>
              </a:rPr>
              <a:t>A cada semana, aprenderemos um novo conceito e, consequentemente, desenvolveremos isso para o nosso trabalho final.</a:t>
            </a:r>
            <a:endParaRPr sz="1500" dirty="0">
              <a:solidFill>
                <a:schemeClr val="dk1"/>
              </a:solidFill>
              <a:latin typeface="Helvetica Neue Light"/>
              <a:ea typeface="Helvetica Neue Light"/>
              <a:cs typeface="Helvetica Neue Light"/>
              <a:sym typeface="Helvetica Neue Light"/>
            </a:endParaRPr>
          </a:p>
          <a:p>
            <a:pPr marL="0" marR="0" lvl="0" indent="0" algn="l" rtl="0">
              <a:lnSpc>
                <a:spcPct val="115000"/>
              </a:lnSpc>
              <a:spcBef>
                <a:spcPts val="0"/>
              </a:spcBef>
              <a:spcAft>
                <a:spcPts val="0"/>
              </a:spcAft>
              <a:buNone/>
            </a:pPr>
            <a:endParaRPr sz="1400" b="0" i="0" u="none" strike="noStrike" cap="none" dirty="0">
              <a:solidFill>
                <a:srgbClr val="FFFFFF"/>
              </a:solidFill>
              <a:latin typeface="Helvetica Neue Light"/>
              <a:ea typeface="Helvetica Neue Light"/>
              <a:cs typeface="Helvetica Neue Light"/>
              <a:sym typeface="Helvetica Neue Light"/>
            </a:endParaRPr>
          </a:p>
        </p:txBody>
      </p:sp>
      <p:sp>
        <p:nvSpPr>
          <p:cNvPr id="177" name="Google Shape;177;p33"/>
          <p:cNvSpPr txBox="1">
            <a:spLocks noGrp="1"/>
          </p:cNvSpPr>
          <p:nvPr>
            <p:ph type="ctrTitle"/>
          </p:nvPr>
        </p:nvSpPr>
        <p:spPr>
          <a:xfrm>
            <a:off x="1693450" y="180000"/>
            <a:ext cx="5873400" cy="724800"/>
          </a:xfrm>
          <a:prstGeom prst="rect">
            <a:avLst/>
          </a:prstGeom>
          <a:noFill/>
          <a:ln>
            <a:noFill/>
          </a:ln>
        </p:spPr>
        <p:txBody>
          <a:bodyPr spcFirstLastPara="1" wrap="square" lIns="91425" tIns="45700" rIns="91425" bIns="45700" anchor="b" anchorCtr="0">
            <a:noAutofit/>
          </a:bodyPr>
          <a:lstStyle/>
          <a:p>
            <a:pPr marL="0" lvl="0" indent="0" algn="ctr" rtl="0">
              <a:lnSpc>
                <a:spcPct val="115000"/>
              </a:lnSpc>
              <a:spcBef>
                <a:spcPts val="0"/>
              </a:spcBef>
              <a:spcAft>
                <a:spcPts val="0"/>
              </a:spcAft>
              <a:buClr>
                <a:schemeClr val="dk1"/>
              </a:buClr>
              <a:buSzPts val="1100"/>
              <a:buFont typeface="Arial"/>
              <a:buNone/>
            </a:pPr>
            <a:r>
              <a:rPr lang="es-AR" sz="3600" i="1" dirty="0">
                <a:latin typeface="Anton"/>
                <a:ea typeface="Anton"/>
                <a:cs typeface="Anton"/>
                <a:sym typeface="Anton"/>
              </a:rPr>
              <a:t>SQL - ENTREGA</a:t>
            </a:r>
            <a:endParaRPr sz="5400" i="1" dirty="0">
              <a:latin typeface="Anton"/>
              <a:ea typeface="Anton"/>
              <a:cs typeface="Anton"/>
              <a:sym typeface="Anton"/>
            </a:endParaRPr>
          </a:p>
        </p:txBody>
      </p:sp>
    </p:spTree>
    <p:extLst>
      <p:ext uri="{BB962C8B-B14F-4D97-AF65-F5344CB8AC3E}">
        <p14:creationId xmlns:p14="http://schemas.microsoft.com/office/powerpoint/2010/main" val="2373620736"/>
      </p:ext>
    </p:extLst>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212</TotalTime>
  <Words>4183</Words>
  <Application>Microsoft Office PowerPoint</Application>
  <PresentationFormat>Apresentação na tela (16:9)</PresentationFormat>
  <Paragraphs>329</Paragraphs>
  <Slides>47</Slides>
  <Notes>47</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47</vt:i4>
      </vt:variant>
    </vt:vector>
  </HeadingPairs>
  <TitlesOfParts>
    <vt:vector size="54" baseType="lpstr">
      <vt:lpstr>Calibri</vt:lpstr>
      <vt:lpstr>Roboto</vt:lpstr>
      <vt:lpstr>Helvetica Neue</vt:lpstr>
      <vt:lpstr>Anton</vt:lpstr>
      <vt:lpstr>Helvetica Neue Light</vt:lpstr>
      <vt:lpstr>Arial</vt:lpstr>
      <vt:lpstr>Tema de Office</vt:lpstr>
      <vt:lpstr>Apresentação do PowerPoint</vt:lpstr>
      <vt:lpstr>Apresentação do PowerPoint</vt:lpstr>
      <vt:lpstr>Apresentação do PowerPoint</vt:lpstr>
      <vt:lpstr>REGRAS DA CLASSE</vt:lpstr>
      <vt:lpstr>REGRAS DA CLASSE</vt:lpstr>
      <vt:lpstr>REGRAS DA AULA</vt:lpstr>
      <vt:lpstr>O ESPERADO PARA VOCÊS</vt:lpstr>
      <vt:lpstr>AVALIAÇÕES:</vt:lpstr>
      <vt:lpstr>SQL - ENTREGA</vt:lpstr>
      <vt:lpstr>Apresentação do PowerPoint</vt:lpstr>
      <vt:lpstr>Apresentação do PowerPoint</vt:lpstr>
      <vt:lpstr>Apresentação do PowerPoint</vt:lpstr>
      <vt:lpstr>Apresentação do PowerPoint</vt:lpstr>
      <vt:lpstr>COMO SÃO OS DADOS?</vt:lpstr>
      <vt:lpstr>COMO SÃO OS DADOS?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Sofia Marshallowitz</dc:creator>
  <cp:lastModifiedBy>Sofia</cp:lastModifiedBy>
  <cp:revision>3</cp:revision>
  <dcterms:modified xsi:type="dcterms:W3CDTF">2022-08-01T18:05:01Z</dcterms:modified>
</cp:coreProperties>
</file>